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ar-OM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213" autoAdjust="0"/>
    <p:restoredTop sz="94717" autoAdjust="0"/>
  </p:normalViewPr>
  <p:slideViewPr>
    <p:cSldViewPr>
      <p:cViewPr varScale="1">
        <p:scale>
          <a:sx n="99" d="100"/>
          <a:sy n="99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OM"/>
  <c:chart>
    <c:view3D>
      <c:rAngAx val="1"/>
    </c:view3D>
    <c:plotArea>
      <c:layout>
        <c:manualLayout>
          <c:layoutTarget val="inner"/>
          <c:xMode val="edge"/>
          <c:yMode val="edge"/>
          <c:x val="0.38025164041994752"/>
          <c:y val="0"/>
          <c:w val="0.49401919291338581"/>
          <c:h val="0.84491683070866141"/>
        </c:manualLayout>
      </c:layout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اللون 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الفراشة الطاووسية</c:v>
                </c:pt>
                <c:pt idx="1">
                  <c:v>فراشة الرخام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الفصول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الفراشة الطاووسية</c:v>
                </c:pt>
                <c:pt idx="1">
                  <c:v>فراشة الرخام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اسم البلدة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الفراشة الطاووسية</c:v>
                </c:pt>
                <c:pt idx="1">
                  <c:v>فراشة الرخام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طول الجناح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الفراشة الطاووسية</c:v>
                </c:pt>
                <c:pt idx="1">
                  <c:v>فراشة الرخام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</c:ser>
        <c:shape val="box"/>
        <c:axId val="72524928"/>
        <c:axId val="72526464"/>
        <c:axId val="0"/>
      </c:bar3DChart>
      <c:catAx>
        <c:axId val="72524928"/>
        <c:scaling>
          <c:orientation val="minMax"/>
        </c:scaling>
        <c:axPos val="l"/>
        <c:tickLblPos val="nextTo"/>
        <c:crossAx val="72526464"/>
        <c:crosses val="autoZero"/>
        <c:auto val="1"/>
        <c:lblAlgn val="ctr"/>
        <c:lblOffset val="100"/>
      </c:catAx>
      <c:valAx>
        <c:axId val="72526464"/>
        <c:scaling>
          <c:orientation val="minMax"/>
        </c:scaling>
        <c:axPos val="b"/>
        <c:majorGridlines/>
        <c:numFmt formatCode="General" sourceLinked="1"/>
        <c:tickLblPos val="nextTo"/>
        <c:crossAx val="725249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ar-OM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OM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4127DF7-56EF-4264-A54D-04CAE54E8202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OM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O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04FFF94-D3AB-4D79-AD25-7B2E2C7B9E9F}" type="slidenum">
              <a:rPr lang="ar-OM" smtClean="0"/>
              <a:t>‹#›</a:t>
            </a:fld>
            <a:endParaRPr lang="ar-O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O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FFF94-D3AB-4D79-AD25-7B2E2C7B9E9F}" type="slidenum">
              <a:rPr lang="ar-OM" smtClean="0"/>
              <a:t>1</a:t>
            </a:fld>
            <a:endParaRPr lang="ar-OM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O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OM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OM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O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68CF-BB03-4779-BDEF-48CC21582C1D}" type="datetimeFigureOut">
              <a:rPr lang="ar-OM" smtClean="0"/>
              <a:pPr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6444C-ACD3-4228-8B39-BD665E67B164}" type="slidenum">
              <a:rPr lang="ar-OM" smtClean="0"/>
              <a:pPr/>
              <a:t>‹#›</a:t>
            </a:fld>
            <a:endParaRPr lang="ar-O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OM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ar.wikipedia.org/w/index.php?title=%D8%A8%D8%A7%D8%A8%D9%8A%D9%84%D9%88%D9%86%D9%88%D8%AF%D9%8A%D8%A7&amp;action=edit&amp;redlink=1" TargetMode="External"/><Relationship Id="rId3" Type="http://schemas.openxmlformats.org/officeDocument/2006/relationships/hyperlink" Target="http://ar.wikipedia.org/wiki/%D8%AD%D8%B4%D8%B1%D8%A9" TargetMode="External"/><Relationship Id="rId7" Type="http://schemas.openxmlformats.org/officeDocument/2006/relationships/hyperlink" Target="http://ar.wikipedia.org/w/index.php?title=%D9%87%D8%B3%D8%A8%D9%8A%D8%B1%D9%88%D8%A7%D9%88%D8%AF%D9%8A%D8%A7&amp;action=edit&amp;redlink=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r.wikipedia.org/wiki/%D8%AA%D8%B5%D9%86%D9%8A%D9%81_%D8%B9%D9%84%D9%85%D9%8A" TargetMode="External"/><Relationship Id="rId5" Type="http://schemas.openxmlformats.org/officeDocument/2006/relationships/hyperlink" Target="http://ar.wikipedia.org/wiki/%D9%82%D8%B4%D8%B1%D9%8A%D8%A7%D8%AA_%D8%A7%D9%84%D8%AC%D9%86%D8%A7%D8%AD" TargetMode="External"/><Relationship Id="rId4" Type="http://schemas.openxmlformats.org/officeDocument/2006/relationships/hyperlink" Target="http://ar.wikipedia.org/wiki/%D8%B1%D8%AA%D8%A8%D8%A9_(%D8%A3%D8%AD%D9%8A%D8%A7%D8%A1)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ownloads\&#1605;&#1585;&#1575;&#1581;&#1604;%20&#1578;&#1603;&#1608;&#1606;%20&#1575;&#1604;&#1601;&#1585;&#1575;&#1588;&#1577;.wmv%20(1).mp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20881084">
            <a:off x="-194162" y="1605428"/>
            <a:ext cx="7586707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11500" dirty="0" smtClean="0">
                <a:solidFill>
                  <a:schemeClr val="bg2"/>
                </a:solidFill>
                <a:cs typeface="Bold Italic Art" pitchFamily="2" charset="-78"/>
              </a:rPr>
              <a:t>الفراشات</a:t>
            </a:r>
            <a:endParaRPr lang="ar-OM" sz="11500" dirty="0">
              <a:solidFill>
                <a:schemeClr val="bg2"/>
              </a:solidFill>
              <a:cs typeface="Bold Italic Art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029200"/>
            <a:ext cx="29718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3600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Akhbar MT" pitchFamily="2" charset="-78"/>
              </a:rPr>
              <a:t>الطالبه: </a:t>
            </a:r>
            <a:r>
              <a:rPr lang="ar-OM" sz="3600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Akhbar MT" pitchFamily="2" charset="-78"/>
              </a:rPr>
              <a:t>امنة </a:t>
            </a:r>
            <a:r>
              <a:rPr lang="ar-OM" sz="3600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Akhbar MT" pitchFamily="2" charset="-78"/>
              </a:rPr>
              <a:t>المعمريه</a:t>
            </a:r>
            <a:endParaRPr lang="ar-OM" sz="3600" dirty="0" smtClean="0">
              <a:solidFill>
                <a:schemeClr val="bg2">
                  <a:lumMod val="60000"/>
                  <a:lumOff val="40000"/>
                </a:schemeClr>
              </a:solidFill>
              <a:cs typeface="Akhbar MT" pitchFamily="2" charset="-78"/>
            </a:endParaRPr>
          </a:p>
          <a:p>
            <a:r>
              <a:rPr lang="ar-OM" sz="3600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Akhbar MT" pitchFamily="2" charset="-78"/>
              </a:rPr>
              <a:t>الصف: </a:t>
            </a:r>
            <a:r>
              <a:rPr lang="ar-OM" sz="3600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Akhbar MT" pitchFamily="2" charset="-78"/>
              </a:rPr>
              <a:t>6/2</a:t>
            </a:r>
            <a:endParaRPr lang="ar-OM" sz="3600" dirty="0">
              <a:solidFill>
                <a:schemeClr val="bg2">
                  <a:lumMod val="60000"/>
                  <a:lumOff val="40000"/>
                </a:schemeClr>
              </a:solidFill>
              <a:cs typeface="Akhbar MT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blaberize.com/wp-content/uploads/2009/10/Butterfly_Lovers_1_by_ReeNaa-desktop-wallpap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62000" y="1107281"/>
            <a:ext cx="4495800" cy="3693319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 rtlCol="1">
            <a:spAutoFit/>
          </a:bodyPr>
          <a:lstStyle/>
          <a:p>
            <a:r>
              <a:rPr lang="ar-OM" b="1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لفراشة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 هي 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  <a:hlinkClick r:id="rId3" tooltip="حشرة"/>
              </a:rPr>
              <a:t>حشرة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 من 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  <a:hlinkClick r:id="rId4" tooltip="رتبة (أحياء)"/>
              </a:rPr>
              <a:t>رتبة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 </a:t>
            </a:r>
            <a:r>
              <a:rPr lang="ar-OM" dirty="0" err="1">
                <a:solidFill>
                  <a:schemeClr val="bg1"/>
                </a:solidFill>
                <a:latin typeface="Andalus" pitchFamily="18" charset="-78"/>
                <a:cs typeface="Andalus" pitchFamily="18" charset="-78"/>
                <a:hlinkClick r:id="rId5" tooltip="قشريات الجناح"/>
              </a:rPr>
              <a:t>ليبيدوبترا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، وتنتمي إلى 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  <a:hlinkClick r:id="rId6" tooltip="تصنيف علمي"/>
              </a:rPr>
              <a:t>فوق عائلة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 </a:t>
            </a:r>
            <a:r>
              <a:rPr lang="ar-OM" dirty="0" err="1">
                <a:solidFill>
                  <a:schemeClr val="bg1"/>
                </a:solidFill>
                <a:latin typeface="Andalus" pitchFamily="18" charset="-78"/>
                <a:cs typeface="Andalus" pitchFamily="18" charset="-78"/>
                <a:hlinkClick r:id="rId7" tooltip="هسبيرواوديا (الصفحة غير موجودة)"/>
              </a:rPr>
              <a:t>هسبيرواوديا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 (</a:t>
            </a:r>
            <a:r>
              <a:rPr lang="ar-OM" dirty="0" err="1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الهيريه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) أو </a:t>
            </a:r>
            <a:r>
              <a:rPr lang="ar-OM" dirty="0" err="1">
                <a:solidFill>
                  <a:schemeClr val="bg1"/>
                </a:solidFill>
                <a:latin typeface="Andalus" pitchFamily="18" charset="-78"/>
                <a:cs typeface="Andalus" pitchFamily="18" charset="-78"/>
                <a:hlinkClick r:id="rId8" tooltip="بابيلونوديا (الصفحة غير موجودة)"/>
              </a:rPr>
              <a:t>بابيلونوديا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 (باقي الفراشات</a:t>
            </a:r>
            <a:r>
              <a:rPr lang="ar-OM" dirty="0" err="1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).</a:t>
            </a:r>
            <a:endParaRPr lang="ar-OM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</a:br>
            <a:r>
              <a:rPr lang="ar-OM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الفراشات أنواع وأشكال وألوان، والفراشات هي أكثر الحشرات تألقاً، وعند بلوغها فإن الكثير منها تعيش أجنحتها لعدة أسابيع فقط، </a:t>
            </a:r>
            <a:r>
              <a:rPr lang="ar-OM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حتي</a:t>
            </a:r>
            <a:r>
              <a:rPr lang="ar-OM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فترة التزاوج ومولد الأجيال الجديدة منها.</a:t>
            </a:r>
          </a:p>
          <a:p>
            <a:r>
              <a:rPr lang="ar-OM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وبعض من هذه الفراشات تقضي رائع.</a:t>
            </a:r>
          </a:p>
          <a:p>
            <a:r>
              <a:rPr lang="ar-OM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ومنها الكبيرة البيضاء، وهي تعرف أيضاً </a:t>
            </a:r>
            <a:r>
              <a:rPr lang="ar-OM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باسم </a:t>
            </a:r>
            <a:r>
              <a:rPr lang="ar-OM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(</a:t>
            </a:r>
            <a:r>
              <a:rPr lang="ar-OM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الكرنبة</a:t>
            </a:r>
            <a:r>
              <a:rPr lang="ar-OM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البيضاء) فطعم يرقة الفراشة مثل الكرنب.</a:t>
            </a:r>
          </a:p>
          <a:p>
            <a:r>
              <a:rPr lang="ar-OM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ومنها </a:t>
            </a:r>
            <a:r>
              <a:rPr lang="ar-OM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ذات الشعر المخطط الأرجوانية، ولون أجنحتها كألوان قوس قزح، وهي تطير عالياً </a:t>
            </a:r>
            <a:r>
              <a:rPr lang="ar-OM" dirty="0" err="1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جداً</a:t>
            </a:r>
            <a:r>
              <a:rPr lang="ar-OM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.</a:t>
            </a:r>
            <a:r>
              <a:rPr lang="ar-OM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حياتها كيرقة سوداء شائكة، تنمو وتعيش لأسابيع </a:t>
            </a:r>
            <a:r>
              <a:rPr lang="ar-OM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قليلة </a:t>
            </a:r>
            <a:r>
              <a:rPr lang="ar-OM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_ هي فترة تألقها_ كفراشة ذات نقش برتقالي </a:t>
            </a:r>
            <a:endParaRPr lang="ar-OM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 rot="20904727">
            <a:off x="5518804" y="701944"/>
            <a:ext cx="314861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OM" sz="7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Farsi Simple Outline" pitchFamily="2" charset="-78"/>
              </a:rPr>
              <a:t>معلومات</a:t>
            </a:r>
            <a:endParaRPr lang="en-US" sz="4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Farsi Simple Outline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0" y="228600"/>
            <a:ext cx="3474028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OM" sz="5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انواع</a:t>
            </a:r>
            <a:r>
              <a:rPr lang="ar-OM" sz="5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OM" sz="5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الفراشات</a:t>
            </a:r>
            <a:endParaRPr lang="ar-OM" sz="54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 descr="اضغط على الصورة لرؤيتها بالحجم الطبيعي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4762500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1143000" y="5486400"/>
            <a:ext cx="21336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28600" algn="l"/>
              </a:tabLst>
            </a:pPr>
            <a:r>
              <a:rPr lang="ar-OM" b="1" dirty="0">
                <a:solidFill>
                  <a:schemeClr val="accent2">
                    <a:lumMod val="75000"/>
                  </a:schemeClr>
                </a:solidFill>
              </a:rPr>
              <a:t>فراشة الرخـام </a:t>
            </a:r>
          </a:p>
        </p:txBody>
      </p:sp>
      <p:pic>
        <p:nvPicPr>
          <p:cNvPr id="1028" name="Picture 4" descr="اضغط على الصورة لرؤيتها بالحجم الطبيعي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371601"/>
            <a:ext cx="4419599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6477000" y="5486400"/>
            <a:ext cx="199766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OM" b="1" dirty="0">
                <a:solidFill>
                  <a:schemeClr val="accent2"/>
                </a:solidFill>
              </a:rPr>
              <a:t>فراشة الطاووس الأبيض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2186596"/>
          <a:ext cx="5638800" cy="3914955"/>
        </p:xfrm>
        <a:graphic>
          <a:graphicData uri="http://schemas.openxmlformats.org/drawingml/2006/table">
            <a:tbl>
              <a:tblPr rtl="1" firstRow="1" bandRow="1">
                <a:tableStyleId>{8A107856-5554-42FB-B03E-39F5DBC370BA}</a:tableStyleId>
              </a:tblPr>
              <a:tblGrid>
                <a:gridCol w="1017434"/>
                <a:gridCol w="1119556"/>
                <a:gridCol w="1156991"/>
                <a:gridCol w="1399376"/>
                <a:gridCol w="945443"/>
              </a:tblGrid>
              <a:tr h="556604">
                <a:tc>
                  <a:txBody>
                    <a:bodyPr/>
                    <a:lstStyle/>
                    <a:p>
                      <a:pPr rtl="1"/>
                      <a:r>
                        <a:rPr lang="ar-OM" b="0" dirty="0" smtClean="0"/>
                        <a:t>اسم</a:t>
                      </a:r>
                      <a:r>
                        <a:rPr lang="ar-OM" b="0" baseline="0" dirty="0" smtClean="0"/>
                        <a:t> الفراشة</a:t>
                      </a:r>
                      <a:endParaRPr lang="ar-OM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اللون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الفصول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البلدة التي توجد فيها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طول الجناح</a:t>
                      </a:r>
                      <a:endParaRPr lang="ar-OM" dirty="0"/>
                    </a:p>
                  </a:txBody>
                  <a:tcPr/>
                </a:tc>
              </a:tr>
              <a:tr h="1621607"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فراشة الطاووس الأبيض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فراشة ملونة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فصل الشتاء و الربيع 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أوروبا و آسيا و اليابان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50-55</a:t>
                      </a:r>
                      <a:endParaRPr lang="ar-OM" dirty="0"/>
                    </a:p>
                  </a:txBody>
                  <a:tcPr/>
                </a:tc>
              </a:tr>
              <a:tr h="1653268"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فراشة الرخام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فراشة لونها أبيض و أسود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فصل الربيع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أفريقيا و إيران</a:t>
                      </a:r>
                      <a:r>
                        <a:rPr lang="ar-OM" baseline="0" dirty="0" smtClean="0"/>
                        <a:t> و إنجلترا و أوروبا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6 سنتمتر</a:t>
                      </a:r>
                      <a:endParaRPr lang="ar-OM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752600"/>
          <a:ext cx="4648200" cy="457200"/>
        </p:xfrm>
        <a:graphic>
          <a:graphicData uri="http://schemas.openxmlformats.org/drawingml/2006/table">
            <a:tbl>
              <a:tblPr rtl="1" firstRow="1" bandRow="1">
                <a:tableStyleId>{8A107856-5554-42FB-B03E-39F5DBC370BA}</a:tableStyleId>
              </a:tblPr>
              <a:tblGrid>
                <a:gridCol w="4648200"/>
              </a:tblGrid>
              <a:tr h="396240"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                              </a:t>
                      </a:r>
                      <a:r>
                        <a:rPr lang="ar-OM" sz="2400" dirty="0" smtClean="0"/>
                        <a:t>الفروق</a:t>
                      </a:r>
                      <a:endParaRPr lang="ar-OM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2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مراحل تكون الفراشة.wmv (1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286000" y="1714500"/>
            <a:ext cx="4572000" cy="342900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UY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1371600"/>
            <a:ext cx="3966214" cy="40626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tabLst>
                <a:tab pos="1203325" algn="l"/>
              </a:tabLst>
            </a:pPr>
            <a:r>
              <a:rPr lang="ar-OM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صار </a:t>
            </a: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بعض أنواع الفراشات نادرًا بسبب جمعها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بكثرة، وأمست معظم الأنواع مهددة بزوال مواطنها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الأصلية، ولذا فإن كثيراً من الفراشات، </a:t>
            </a:r>
            <a:r>
              <a:rPr lang="ar-SA" sz="1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وبخاصة،</a:t>
            </a: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خطافية الذيل مهددة بالانقراض مثل الفراشة ذات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الحلقات </a:t>
            </a:r>
            <a:r>
              <a:rPr lang="ar-SA" sz="1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قشدية</a:t>
            </a: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اللون التي تعيش في وسط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إفريقيا، التي أصبحت نادرة جدا لتدمير الغابات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للحصول على خشب الصناعة الخام مثل خشب </a:t>
            </a:r>
          </a:p>
          <a:p>
            <a:pPr>
              <a:tabLst>
                <a:tab pos="1203325" algn="l"/>
              </a:tabLst>
            </a:pPr>
            <a:r>
              <a:rPr lang="ar-SA" sz="1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الماهوجني.</a:t>
            </a: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وقد حلَّت مزارع البن وأشجار الصنوبر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محل الغابات الأصلية في جزيرة جامايكا بالبحر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الكاريبي، مما أدى إلى انخفاض أعداد فراشة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هوميروس خطافية الذيل </a:t>
            </a:r>
            <a:r>
              <a:rPr lang="ar-SA" sz="1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الجميلة.</a:t>
            </a: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وقد أدت زراعة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مساحات شاسعة بأشجار زيت النخيل في </a:t>
            </a:r>
            <a:r>
              <a:rPr lang="ar-SA" sz="1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بابوا</a:t>
            </a: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غينيا الجديدة إلى تهديد فراشة جناح طائر الملكة </a:t>
            </a:r>
          </a:p>
          <a:p>
            <a:pPr>
              <a:tabLst>
                <a:tab pos="1203325" algn="l"/>
              </a:tabLst>
            </a:pPr>
            <a:r>
              <a:rPr lang="ar-SA" sz="1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ألكسندرا</a:t>
            </a: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، وهي من أكبر الأنواع حجمًا وواحدة من </a:t>
            </a:r>
          </a:p>
          <a:p>
            <a:pPr>
              <a:tabLst>
                <a:tab pos="1203325" algn="l"/>
              </a:tabLst>
            </a:pPr>
            <a:r>
              <a:rPr lang="ar-SA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أندر أنواع الفراشات</a:t>
            </a:r>
          </a:p>
          <a:p>
            <a:endParaRPr lang="ar-OM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2057401"/>
            <a:ext cx="2667000" cy="762000"/>
          </a:xfrm>
          <a:prstGeom prst="rect">
            <a:avLst/>
          </a:prstGeom>
          <a:noFill/>
        </p:spPr>
        <p:txBody>
          <a:bodyPr wrap="square" rtlCol="1">
            <a:prstTxWarp prst="textArchUp">
              <a:avLst>
                <a:gd name="adj" fmla="val 11655819"/>
              </a:avLst>
            </a:prstTxWarp>
            <a:spAutoFit/>
          </a:bodyPr>
          <a:lstStyle/>
          <a:p>
            <a:r>
              <a:rPr lang="ar-OM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نهاية</a:t>
            </a:r>
            <a:r>
              <a:rPr lang="ar-OM" sz="32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OM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الفراشات</a:t>
            </a:r>
            <a:endParaRPr lang="ar-OM" sz="3200" dirty="0">
              <a:solidFill>
                <a:schemeClr val="accent2">
                  <a:lumMod val="60000"/>
                  <a:lumOff val="40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</TotalTime>
  <Words>177</Words>
  <Application>Microsoft Office PowerPoint</Application>
  <PresentationFormat>On-screen Show (4:3)</PresentationFormat>
  <Paragraphs>45</Paragraphs>
  <Slides>7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8</cp:revision>
  <dcterms:created xsi:type="dcterms:W3CDTF">2015-05-11T13:28:57Z</dcterms:created>
  <dcterms:modified xsi:type="dcterms:W3CDTF">2015-05-13T02:48:24Z</dcterms:modified>
</cp:coreProperties>
</file>