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ar-OM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نمط ذو نسُق 2 - تمييز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83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E7476-EC5C-4D89-8623-FA51648B8404}" type="datetimeFigureOut">
              <a:rPr lang="ar-OM" smtClean="0"/>
              <a:t>24/07/1436</a:t>
            </a:fld>
            <a:endParaRPr lang="ar-O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A8D84-7ECC-4A50-8A03-394F91F46965}" type="slidenum">
              <a:rPr lang="ar-OM" smtClean="0"/>
              <a:t>‹#›</a:t>
            </a:fld>
            <a:endParaRPr lang="ar-OM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E7476-EC5C-4D89-8623-FA51648B8404}" type="datetimeFigureOut">
              <a:rPr lang="ar-OM" smtClean="0"/>
              <a:t>24/07/1436</a:t>
            </a:fld>
            <a:endParaRPr lang="ar-O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A8D84-7ECC-4A50-8A03-394F91F46965}" type="slidenum">
              <a:rPr lang="ar-OM" smtClean="0"/>
              <a:t>‹#›</a:t>
            </a:fld>
            <a:endParaRPr lang="ar-OM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E7476-EC5C-4D89-8623-FA51648B8404}" type="datetimeFigureOut">
              <a:rPr lang="ar-OM" smtClean="0"/>
              <a:t>24/07/1436</a:t>
            </a:fld>
            <a:endParaRPr lang="ar-O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A8D84-7ECC-4A50-8A03-394F91F46965}" type="slidenum">
              <a:rPr lang="ar-OM" smtClean="0"/>
              <a:t>‹#›</a:t>
            </a:fld>
            <a:endParaRPr lang="ar-OM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E7476-EC5C-4D89-8623-FA51648B8404}" type="datetimeFigureOut">
              <a:rPr lang="ar-OM" smtClean="0"/>
              <a:t>24/07/1436</a:t>
            </a:fld>
            <a:endParaRPr lang="ar-O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A8D84-7ECC-4A50-8A03-394F91F46965}" type="slidenum">
              <a:rPr lang="ar-OM" smtClean="0"/>
              <a:t>‹#›</a:t>
            </a:fld>
            <a:endParaRPr lang="ar-OM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E7476-EC5C-4D89-8623-FA51648B8404}" type="datetimeFigureOut">
              <a:rPr lang="ar-OM" smtClean="0"/>
              <a:t>24/07/1436</a:t>
            </a:fld>
            <a:endParaRPr lang="ar-O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A8D84-7ECC-4A50-8A03-394F91F46965}" type="slidenum">
              <a:rPr lang="ar-OM" smtClean="0"/>
              <a:t>‹#›</a:t>
            </a:fld>
            <a:endParaRPr lang="ar-OM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E7476-EC5C-4D89-8623-FA51648B8404}" type="datetimeFigureOut">
              <a:rPr lang="ar-OM" smtClean="0"/>
              <a:t>24/07/1436</a:t>
            </a:fld>
            <a:endParaRPr lang="ar-OM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A8D84-7ECC-4A50-8A03-394F91F46965}" type="slidenum">
              <a:rPr lang="ar-OM" smtClean="0"/>
              <a:t>‹#›</a:t>
            </a:fld>
            <a:endParaRPr lang="ar-OM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E7476-EC5C-4D89-8623-FA51648B8404}" type="datetimeFigureOut">
              <a:rPr lang="ar-OM" smtClean="0"/>
              <a:t>24/07/1436</a:t>
            </a:fld>
            <a:endParaRPr lang="ar-OM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A8D84-7ECC-4A50-8A03-394F91F46965}" type="slidenum">
              <a:rPr lang="ar-OM" smtClean="0"/>
              <a:t>‹#›</a:t>
            </a:fld>
            <a:endParaRPr lang="ar-OM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E7476-EC5C-4D89-8623-FA51648B8404}" type="datetimeFigureOut">
              <a:rPr lang="ar-OM" smtClean="0"/>
              <a:t>24/07/1436</a:t>
            </a:fld>
            <a:endParaRPr lang="ar-OM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A8D84-7ECC-4A50-8A03-394F91F46965}" type="slidenum">
              <a:rPr lang="ar-OM" smtClean="0"/>
              <a:t>‹#›</a:t>
            </a:fld>
            <a:endParaRPr lang="ar-OM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E7476-EC5C-4D89-8623-FA51648B8404}" type="datetimeFigureOut">
              <a:rPr lang="ar-OM" smtClean="0"/>
              <a:t>24/07/1436</a:t>
            </a:fld>
            <a:endParaRPr lang="ar-OM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A8D84-7ECC-4A50-8A03-394F91F46965}" type="slidenum">
              <a:rPr lang="ar-OM" smtClean="0"/>
              <a:t>‹#›</a:t>
            </a:fld>
            <a:endParaRPr lang="ar-OM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E7476-EC5C-4D89-8623-FA51648B8404}" type="datetimeFigureOut">
              <a:rPr lang="ar-OM" smtClean="0"/>
              <a:t>24/07/1436</a:t>
            </a:fld>
            <a:endParaRPr lang="ar-OM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A8D84-7ECC-4A50-8A03-394F91F46965}" type="slidenum">
              <a:rPr lang="ar-OM" smtClean="0"/>
              <a:t>‹#›</a:t>
            </a:fld>
            <a:endParaRPr lang="ar-OM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E7476-EC5C-4D89-8623-FA51648B8404}" type="datetimeFigureOut">
              <a:rPr lang="ar-OM" smtClean="0"/>
              <a:t>24/07/1436</a:t>
            </a:fld>
            <a:endParaRPr lang="ar-OM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A8D84-7ECC-4A50-8A03-394F91F46965}" type="slidenum">
              <a:rPr lang="ar-OM" smtClean="0"/>
              <a:t>‹#›</a:t>
            </a:fld>
            <a:endParaRPr lang="ar-OM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C8AE7476-EC5C-4D89-8623-FA51648B8404}" type="datetimeFigureOut">
              <a:rPr lang="ar-OM" smtClean="0"/>
              <a:t>24/07/1436</a:t>
            </a:fld>
            <a:endParaRPr lang="ar-O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ar-OM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45EA8D84-7ECC-4A50-8A03-394F91F46965}" type="slidenum">
              <a:rPr lang="ar-OM" smtClean="0"/>
              <a:t>‹#›</a:t>
            </a:fld>
            <a:endParaRPr lang="ar-O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wmf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ar-OM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عمل الطالبة-شهد عادل</a:t>
            </a:r>
          </a:p>
          <a:p>
            <a:r>
              <a:rPr lang="ar-OM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الصف-5-4</a:t>
            </a:r>
            <a:endParaRPr lang="ar-OM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OM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النباتات و فوائدها</a:t>
            </a:r>
            <a:endParaRPr lang="ar-OM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6" name="Picture 2" descr="C:\Program Files\Microsoft Office\MEDIA\CAGCAT10\j028190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1825142" cy="17254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Program Files\Microsoft Office\MEDIA\CAGCAT10\j02849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48680"/>
            <a:ext cx="2590597" cy="17141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379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OM" sz="7200" dirty="0" smtClean="0">
                <a:solidFill>
                  <a:srgbClr val="C00000"/>
                </a:solidFill>
              </a:rPr>
              <a:t>فوائد النباتات هي:</a:t>
            </a:r>
            <a:endParaRPr lang="ar-OM" sz="7200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OM" sz="6600" dirty="0" smtClean="0"/>
              <a:t>تعطينا الظل</a:t>
            </a:r>
          </a:p>
          <a:p>
            <a:r>
              <a:rPr lang="ar-OM" sz="6600" dirty="0" smtClean="0"/>
              <a:t>تعطينا الروائح و العطور الزكية</a:t>
            </a:r>
          </a:p>
          <a:p>
            <a:r>
              <a:rPr lang="ar-OM" sz="6600" dirty="0" smtClean="0"/>
              <a:t>تعطينا المظهر الحسن</a:t>
            </a:r>
          </a:p>
        </p:txBody>
      </p:sp>
      <p:pic>
        <p:nvPicPr>
          <p:cNvPr id="2050" name="Picture 2" descr="C:\Program Files\Microsoft Office\MEDIA\CAGCAT10\j0281904.wmf"/>
          <p:cNvPicPr>
            <a:picLocks noChangeAspect="1" noChangeArrowheads="1"/>
          </p:cNvPicPr>
          <p:nvPr/>
        </p:nvPicPr>
        <p:blipFill>
          <a:blip r:embed="rId2" cstate="print">
            <a:lum bright="-2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60648"/>
            <a:ext cx="1217240" cy="1150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Program Files\Microsoft Office\MEDIA\CAGCAT10\j028491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623099"/>
            <a:ext cx="1284659" cy="850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0304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OM" sz="7200" dirty="0" smtClean="0">
                <a:solidFill>
                  <a:srgbClr val="FFC000"/>
                </a:solidFill>
              </a:rPr>
              <a:t>المجني من بعض الاشجار</a:t>
            </a:r>
            <a:endParaRPr lang="ar-OM" sz="7200" dirty="0">
              <a:solidFill>
                <a:srgbClr val="FFC000"/>
              </a:solidFill>
            </a:endParaRPr>
          </a:p>
        </p:txBody>
      </p:sp>
      <p:graphicFrame>
        <p:nvGraphicFramePr>
          <p:cNvPr id="6" name="عنصر نائب للمحتوى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9092708"/>
              </p:ext>
            </p:extLst>
          </p:nvPr>
        </p:nvGraphicFramePr>
        <p:xfrm>
          <a:off x="609600" y="1600200"/>
          <a:ext cx="7924800" cy="296672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962400"/>
                <a:gridCol w="39624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OM" dirty="0" smtClean="0"/>
                        <a:t>النبات</a:t>
                      </a:r>
                      <a:endParaRPr lang="ar-OM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OM" dirty="0" smtClean="0"/>
                        <a:t>المجني منه</a:t>
                      </a:r>
                      <a:endParaRPr lang="ar-OM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OM" cap="none" spc="0" dirty="0" smtClean="0">
                          <a:ln w="18000">
                            <a:solidFill>
                              <a:schemeClr val="accent2">
                                <a:satMod val="140000"/>
                              </a:schemeClr>
                            </a:solidFill>
                            <a:prstDash val="solid"/>
                            <a:miter lim="800000"/>
                          </a:ln>
                          <a:effectLst>
                            <a:outerShdw blurRad="25500" dist="23000" dir="7020000" algn="tl">
                              <a:srgbClr val="000000">
                                <a:alpha val="50000"/>
                              </a:srgbClr>
                            </a:outerShdw>
                          </a:effectLst>
                        </a:rPr>
                        <a:t>النخيل</a:t>
                      </a:r>
                      <a:endParaRPr lang="ar-OM" b="1" cap="none" spc="0" dirty="0">
                        <a:ln w="18000">
                          <a:solidFill>
                            <a:schemeClr val="accent2">
                              <a:satMod val="140000"/>
                            </a:schemeClr>
                          </a:solidFill>
                          <a:prstDash val="solid"/>
                          <a:miter lim="800000"/>
                        </a:ln>
                        <a:noFill/>
                        <a:effectLst>
                          <a:outerShdw blurRad="25500" dist="23000" dir="7020000" algn="tl">
                            <a:srgbClr val="000000">
                              <a:alpha val="5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OM" cap="none" spc="0" dirty="0" smtClean="0">
                          <a:ln w="18000">
                            <a:solidFill>
                              <a:schemeClr val="accent2">
                                <a:satMod val="140000"/>
                              </a:schemeClr>
                            </a:solidFill>
                            <a:prstDash val="solid"/>
                            <a:miter lim="800000"/>
                          </a:ln>
                          <a:effectLst>
                            <a:outerShdw blurRad="25500" dist="23000" dir="7020000" algn="tl">
                              <a:srgbClr val="000000">
                                <a:alpha val="50000"/>
                              </a:srgbClr>
                            </a:outerShdw>
                          </a:effectLst>
                        </a:rPr>
                        <a:t>التمر</a:t>
                      </a:r>
                      <a:endParaRPr lang="ar-OM" b="1" cap="none" spc="0" dirty="0">
                        <a:ln w="18000">
                          <a:solidFill>
                            <a:schemeClr val="accent2">
                              <a:satMod val="140000"/>
                            </a:schemeClr>
                          </a:solidFill>
                          <a:prstDash val="solid"/>
                          <a:miter lim="800000"/>
                        </a:ln>
                        <a:noFill/>
                        <a:effectLst>
                          <a:outerShdw blurRad="25500" dist="23000" dir="7020000" algn="tl">
                            <a:srgbClr val="000000">
                              <a:alpha val="5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OM" cap="none" spc="0" dirty="0" smtClean="0">
                          <a:ln w="18000">
                            <a:solidFill>
                              <a:schemeClr val="accent2">
                                <a:satMod val="140000"/>
                              </a:schemeClr>
                            </a:solidFill>
                            <a:prstDash val="solid"/>
                            <a:miter lim="800000"/>
                          </a:ln>
                          <a:effectLst>
                            <a:outerShdw blurRad="25500" dist="23000" dir="7020000" algn="tl">
                              <a:srgbClr val="000000">
                                <a:alpha val="50000"/>
                              </a:srgbClr>
                            </a:outerShdw>
                          </a:effectLst>
                        </a:rPr>
                        <a:t>شجرة الليمون</a:t>
                      </a:r>
                      <a:endParaRPr lang="ar-OM" b="1" cap="none" spc="0" dirty="0">
                        <a:ln w="18000">
                          <a:solidFill>
                            <a:schemeClr val="accent2">
                              <a:satMod val="140000"/>
                            </a:schemeClr>
                          </a:solidFill>
                          <a:prstDash val="solid"/>
                          <a:miter lim="800000"/>
                        </a:ln>
                        <a:noFill/>
                        <a:effectLst>
                          <a:outerShdw blurRad="25500" dist="23000" dir="7020000" algn="tl">
                            <a:srgbClr val="000000">
                              <a:alpha val="5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OM" cap="none" spc="0" dirty="0" smtClean="0">
                          <a:ln w="18000">
                            <a:solidFill>
                              <a:schemeClr val="accent2">
                                <a:satMod val="140000"/>
                              </a:schemeClr>
                            </a:solidFill>
                            <a:prstDash val="solid"/>
                            <a:miter lim="800000"/>
                          </a:ln>
                          <a:effectLst>
                            <a:outerShdw blurRad="25500" dist="23000" dir="7020000" algn="tl">
                              <a:srgbClr val="000000">
                                <a:alpha val="50000"/>
                              </a:srgbClr>
                            </a:outerShdw>
                          </a:effectLst>
                        </a:rPr>
                        <a:t>الليمون</a:t>
                      </a:r>
                      <a:endParaRPr lang="ar-OM" b="1" cap="none" spc="0" dirty="0">
                        <a:ln w="18000">
                          <a:solidFill>
                            <a:schemeClr val="accent2">
                              <a:satMod val="140000"/>
                            </a:schemeClr>
                          </a:solidFill>
                          <a:prstDash val="solid"/>
                          <a:miter lim="800000"/>
                        </a:ln>
                        <a:noFill/>
                        <a:effectLst>
                          <a:outerShdw blurRad="25500" dist="23000" dir="7020000" algn="tl">
                            <a:srgbClr val="000000">
                              <a:alpha val="5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OM" cap="none" spc="0" dirty="0" smtClean="0">
                          <a:ln w="18000">
                            <a:solidFill>
                              <a:schemeClr val="accent2">
                                <a:satMod val="140000"/>
                              </a:schemeClr>
                            </a:solidFill>
                            <a:prstDash val="solid"/>
                            <a:miter lim="800000"/>
                          </a:ln>
                          <a:effectLst>
                            <a:outerShdw blurRad="25500" dist="23000" dir="7020000" algn="tl">
                              <a:srgbClr val="000000">
                                <a:alpha val="50000"/>
                              </a:srgbClr>
                            </a:outerShdw>
                          </a:effectLst>
                        </a:rPr>
                        <a:t>شجرة التفاح</a:t>
                      </a:r>
                      <a:endParaRPr lang="ar-OM" b="1" cap="none" spc="0" dirty="0">
                        <a:ln w="18000">
                          <a:solidFill>
                            <a:schemeClr val="accent2">
                              <a:satMod val="140000"/>
                            </a:schemeClr>
                          </a:solidFill>
                          <a:prstDash val="solid"/>
                          <a:miter lim="800000"/>
                        </a:ln>
                        <a:noFill/>
                        <a:effectLst>
                          <a:outerShdw blurRad="25500" dist="23000" dir="7020000" algn="tl">
                            <a:srgbClr val="000000">
                              <a:alpha val="5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OM" cap="none" spc="0" dirty="0" smtClean="0">
                          <a:ln w="18000">
                            <a:solidFill>
                              <a:schemeClr val="accent2">
                                <a:satMod val="140000"/>
                              </a:schemeClr>
                            </a:solidFill>
                            <a:prstDash val="solid"/>
                            <a:miter lim="800000"/>
                          </a:ln>
                          <a:effectLst>
                            <a:outerShdw blurRad="25500" dist="23000" dir="7020000" algn="tl">
                              <a:srgbClr val="000000">
                                <a:alpha val="50000"/>
                              </a:srgbClr>
                            </a:outerShdw>
                          </a:effectLst>
                        </a:rPr>
                        <a:t>التفاح</a:t>
                      </a:r>
                      <a:endParaRPr lang="ar-OM" b="1" cap="none" spc="0" dirty="0">
                        <a:ln w="18000">
                          <a:solidFill>
                            <a:schemeClr val="accent2">
                              <a:satMod val="140000"/>
                            </a:schemeClr>
                          </a:solidFill>
                          <a:prstDash val="solid"/>
                          <a:miter lim="800000"/>
                        </a:ln>
                        <a:noFill/>
                        <a:effectLst>
                          <a:outerShdw blurRad="25500" dist="23000" dir="7020000" algn="tl">
                            <a:srgbClr val="000000">
                              <a:alpha val="5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OM" cap="none" spc="0" dirty="0" smtClean="0">
                          <a:ln w="18000">
                            <a:solidFill>
                              <a:schemeClr val="accent2">
                                <a:satMod val="140000"/>
                              </a:schemeClr>
                            </a:solidFill>
                            <a:prstDash val="solid"/>
                            <a:miter lim="800000"/>
                          </a:ln>
                          <a:effectLst>
                            <a:outerShdw blurRad="25500" dist="23000" dir="7020000" algn="tl">
                              <a:srgbClr val="000000">
                                <a:alpha val="50000"/>
                              </a:srgbClr>
                            </a:outerShdw>
                          </a:effectLst>
                        </a:rPr>
                        <a:t>شجرة المانجو</a:t>
                      </a:r>
                      <a:endParaRPr lang="ar-OM" b="1" cap="none" spc="0" dirty="0">
                        <a:ln w="18000">
                          <a:solidFill>
                            <a:schemeClr val="accent2">
                              <a:satMod val="140000"/>
                            </a:schemeClr>
                          </a:solidFill>
                          <a:prstDash val="solid"/>
                          <a:miter lim="800000"/>
                        </a:ln>
                        <a:noFill/>
                        <a:effectLst>
                          <a:outerShdw blurRad="25500" dist="23000" dir="7020000" algn="tl">
                            <a:srgbClr val="000000">
                              <a:alpha val="5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OM" cap="none" spc="0" dirty="0" smtClean="0">
                          <a:ln w="18000">
                            <a:solidFill>
                              <a:schemeClr val="accent2">
                                <a:satMod val="140000"/>
                              </a:schemeClr>
                            </a:solidFill>
                            <a:prstDash val="solid"/>
                            <a:miter lim="800000"/>
                          </a:ln>
                          <a:effectLst>
                            <a:outerShdw blurRad="25500" dist="23000" dir="7020000" algn="tl">
                              <a:srgbClr val="000000">
                                <a:alpha val="50000"/>
                              </a:srgbClr>
                            </a:outerShdw>
                          </a:effectLst>
                        </a:rPr>
                        <a:t>المانجو</a:t>
                      </a:r>
                      <a:endParaRPr lang="ar-OM" b="1" cap="none" spc="0" dirty="0">
                        <a:ln w="18000">
                          <a:solidFill>
                            <a:schemeClr val="accent2">
                              <a:satMod val="140000"/>
                            </a:schemeClr>
                          </a:solidFill>
                          <a:prstDash val="solid"/>
                          <a:miter lim="800000"/>
                        </a:ln>
                        <a:noFill/>
                        <a:effectLst>
                          <a:outerShdw blurRad="25500" dist="23000" dir="7020000" algn="tl">
                            <a:srgbClr val="000000">
                              <a:alpha val="5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OM" cap="none" spc="0" dirty="0" smtClean="0">
                          <a:ln w="18000">
                            <a:solidFill>
                              <a:schemeClr val="accent2">
                                <a:satMod val="140000"/>
                              </a:schemeClr>
                            </a:solidFill>
                            <a:prstDash val="solid"/>
                            <a:miter lim="800000"/>
                          </a:ln>
                          <a:effectLst>
                            <a:outerShdw blurRad="25500" dist="23000" dir="7020000" algn="tl">
                              <a:srgbClr val="000000">
                                <a:alpha val="50000"/>
                              </a:srgbClr>
                            </a:outerShdw>
                          </a:effectLst>
                        </a:rPr>
                        <a:t>شجرة البرتقال </a:t>
                      </a:r>
                      <a:endParaRPr lang="ar-OM" b="1" cap="none" spc="0" dirty="0">
                        <a:ln w="18000">
                          <a:solidFill>
                            <a:schemeClr val="accent2">
                              <a:satMod val="140000"/>
                            </a:schemeClr>
                          </a:solidFill>
                          <a:prstDash val="solid"/>
                          <a:miter lim="800000"/>
                        </a:ln>
                        <a:noFill/>
                        <a:effectLst>
                          <a:outerShdw blurRad="25500" dist="23000" dir="7020000" algn="tl">
                            <a:srgbClr val="000000">
                              <a:alpha val="5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OM" cap="none" spc="0" dirty="0" smtClean="0">
                          <a:ln w="18000">
                            <a:solidFill>
                              <a:schemeClr val="accent2">
                                <a:satMod val="140000"/>
                              </a:schemeClr>
                            </a:solidFill>
                            <a:prstDash val="solid"/>
                            <a:miter lim="800000"/>
                          </a:ln>
                          <a:effectLst>
                            <a:outerShdw blurRad="25500" dist="23000" dir="7020000" algn="tl">
                              <a:srgbClr val="000000">
                                <a:alpha val="50000"/>
                              </a:srgbClr>
                            </a:outerShdw>
                          </a:effectLst>
                        </a:rPr>
                        <a:t>البرتقال</a:t>
                      </a:r>
                      <a:endParaRPr lang="ar-OM" b="1" cap="none" spc="0" dirty="0">
                        <a:ln w="18000">
                          <a:solidFill>
                            <a:schemeClr val="accent2">
                              <a:satMod val="140000"/>
                            </a:schemeClr>
                          </a:solidFill>
                          <a:prstDash val="solid"/>
                          <a:miter lim="800000"/>
                        </a:ln>
                        <a:noFill/>
                        <a:effectLst>
                          <a:outerShdw blurRad="25500" dist="23000" dir="7020000" algn="tl">
                            <a:srgbClr val="000000">
                              <a:alpha val="5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OM" cap="none" spc="0" dirty="0" smtClean="0">
                          <a:ln w="18000">
                            <a:solidFill>
                              <a:schemeClr val="accent2">
                                <a:satMod val="140000"/>
                              </a:schemeClr>
                            </a:solidFill>
                            <a:prstDash val="solid"/>
                            <a:miter lim="800000"/>
                          </a:ln>
                          <a:effectLst>
                            <a:outerShdw blurRad="25500" dist="23000" dir="7020000" algn="tl">
                              <a:srgbClr val="000000">
                                <a:alpha val="50000"/>
                              </a:srgbClr>
                            </a:outerShdw>
                          </a:effectLst>
                        </a:rPr>
                        <a:t>شجرة الموز</a:t>
                      </a:r>
                      <a:endParaRPr lang="ar-OM" b="1" cap="none" spc="0" dirty="0">
                        <a:ln w="18000">
                          <a:solidFill>
                            <a:schemeClr val="accent2">
                              <a:satMod val="140000"/>
                            </a:schemeClr>
                          </a:solidFill>
                          <a:prstDash val="solid"/>
                          <a:miter lim="800000"/>
                        </a:ln>
                        <a:noFill/>
                        <a:effectLst>
                          <a:outerShdw blurRad="25500" dist="23000" dir="7020000" algn="tl">
                            <a:srgbClr val="000000">
                              <a:alpha val="5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OM" cap="none" spc="0" dirty="0" smtClean="0">
                          <a:ln w="18000">
                            <a:solidFill>
                              <a:schemeClr val="accent2">
                                <a:satMod val="140000"/>
                              </a:schemeClr>
                            </a:solidFill>
                            <a:prstDash val="solid"/>
                            <a:miter lim="800000"/>
                          </a:ln>
                          <a:effectLst>
                            <a:outerShdw blurRad="25500" dist="23000" dir="7020000" algn="tl">
                              <a:srgbClr val="000000">
                                <a:alpha val="50000"/>
                              </a:srgbClr>
                            </a:outerShdw>
                          </a:effectLst>
                        </a:rPr>
                        <a:t>الموز</a:t>
                      </a:r>
                      <a:endParaRPr lang="ar-OM" b="1" cap="none" spc="0" dirty="0">
                        <a:ln w="18000">
                          <a:solidFill>
                            <a:schemeClr val="accent2">
                              <a:satMod val="140000"/>
                            </a:schemeClr>
                          </a:solidFill>
                          <a:prstDash val="solid"/>
                          <a:miter lim="800000"/>
                        </a:ln>
                        <a:noFill/>
                        <a:effectLst>
                          <a:outerShdw blurRad="25500" dist="23000" dir="7020000" algn="tl">
                            <a:srgbClr val="000000">
                              <a:alpha val="5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OM" cap="none" spc="0" dirty="0" smtClean="0">
                          <a:ln w="18000">
                            <a:solidFill>
                              <a:schemeClr val="accent2">
                                <a:satMod val="140000"/>
                              </a:schemeClr>
                            </a:solidFill>
                            <a:prstDash val="solid"/>
                            <a:miter lim="800000"/>
                          </a:ln>
                          <a:effectLst>
                            <a:outerShdw blurRad="25500" dist="23000" dir="7020000" algn="tl">
                              <a:srgbClr val="000000">
                                <a:alpha val="50000"/>
                              </a:srgbClr>
                            </a:outerShdw>
                          </a:effectLst>
                        </a:rPr>
                        <a:t>شجرة الرمان</a:t>
                      </a:r>
                      <a:endParaRPr lang="ar-OM" b="1" cap="none" spc="0" dirty="0">
                        <a:ln w="18000">
                          <a:solidFill>
                            <a:schemeClr val="accent2">
                              <a:satMod val="140000"/>
                            </a:schemeClr>
                          </a:solidFill>
                          <a:prstDash val="solid"/>
                          <a:miter lim="800000"/>
                        </a:ln>
                        <a:noFill/>
                        <a:effectLst>
                          <a:outerShdw blurRad="25500" dist="23000" dir="7020000" algn="tl">
                            <a:srgbClr val="000000">
                              <a:alpha val="5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OM" cap="none" spc="0" dirty="0" smtClean="0">
                          <a:ln w="18000">
                            <a:solidFill>
                              <a:schemeClr val="accent2">
                                <a:satMod val="140000"/>
                              </a:schemeClr>
                            </a:solidFill>
                            <a:prstDash val="solid"/>
                            <a:miter lim="800000"/>
                          </a:ln>
                          <a:effectLst>
                            <a:outerShdw blurRad="25500" dist="23000" dir="7020000" algn="tl">
                              <a:srgbClr val="000000">
                                <a:alpha val="50000"/>
                              </a:srgbClr>
                            </a:outerShdw>
                          </a:effectLst>
                        </a:rPr>
                        <a:t>الرمان</a:t>
                      </a:r>
                      <a:endParaRPr lang="ar-OM" b="1" cap="none" spc="0" dirty="0">
                        <a:ln w="18000">
                          <a:solidFill>
                            <a:schemeClr val="accent2">
                              <a:satMod val="140000"/>
                            </a:schemeClr>
                          </a:solidFill>
                          <a:prstDash val="solid"/>
                          <a:miter lim="800000"/>
                        </a:ln>
                        <a:noFill/>
                        <a:effectLst>
                          <a:outerShdw blurRad="25500" dist="23000" dir="7020000" algn="tl">
                            <a:srgbClr val="000000">
                              <a:alpha val="5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4" name="Picture 2" descr="C:\Program Files\Microsoft Office\MEDIA\CAGCAT10\j0217698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9496" y="5229200"/>
            <a:ext cx="1481189" cy="1435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Program Files\Microsoft Office\MEDIA\CAGCAT10\j0217698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85184"/>
            <a:ext cx="1512168" cy="1465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550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OM" sz="8800" dirty="0" smtClean="0"/>
              <a:t>بعض تقسيمات النبات</a:t>
            </a:r>
            <a:endParaRPr lang="ar-OM" sz="8800" dirty="0"/>
          </a:p>
        </p:txBody>
      </p:sp>
      <p:graphicFrame>
        <p:nvGraphicFramePr>
          <p:cNvPr id="7" name="عنصر نائب للمحتوى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439234709"/>
              </p:ext>
            </p:extLst>
          </p:nvPr>
        </p:nvGraphicFramePr>
        <p:xfrm>
          <a:off x="827584" y="2852936"/>
          <a:ext cx="7924800" cy="151216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641600"/>
                <a:gridCol w="2641600"/>
                <a:gridCol w="2641600"/>
              </a:tblGrid>
              <a:tr h="1512168">
                <a:tc>
                  <a:txBody>
                    <a:bodyPr/>
                    <a:lstStyle/>
                    <a:p>
                      <a:pPr rtl="1"/>
                      <a:r>
                        <a:rPr lang="ar-OM" sz="2800" dirty="0" smtClean="0"/>
                        <a:t>نباتات منزلية</a:t>
                      </a:r>
                      <a:endParaRPr lang="ar-OM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OM" sz="2800" dirty="0" smtClean="0"/>
                        <a:t>نباتات مائية</a:t>
                      </a:r>
                      <a:endParaRPr lang="ar-OM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OM" sz="2800" dirty="0" smtClean="0"/>
                        <a:t>نباتات تعيش في الغابة</a:t>
                      </a:r>
                      <a:endParaRPr lang="ar-OM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9160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924800" cy="1143000"/>
          </a:xfrm>
        </p:spPr>
        <p:txBody>
          <a:bodyPr/>
          <a:lstStyle/>
          <a:p>
            <a:r>
              <a:rPr lang="ar-OM" sz="9600" dirty="0" smtClean="0"/>
              <a:t>اجزاء النبات</a:t>
            </a:r>
            <a:endParaRPr lang="ar-OM" sz="9600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ar-OM" sz="6600" dirty="0" smtClean="0"/>
              <a:t>الوردة </a:t>
            </a:r>
          </a:p>
          <a:p>
            <a:r>
              <a:rPr lang="ar-OM" sz="6600" dirty="0" smtClean="0"/>
              <a:t>الثمار</a:t>
            </a:r>
          </a:p>
          <a:p>
            <a:r>
              <a:rPr lang="ar-OM" sz="6600" dirty="0" smtClean="0"/>
              <a:t>الساق</a:t>
            </a:r>
          </a:p>
          <a:p>
            <a:r>
              <a:rPr lang="ar-OM" sz="6600" dirty="0" smtClean="0"/>
              <a:t>الجذور</a:t>
            </a:r>
          </a:p>
          <a:p>
            <a:r>
              <a:rPr lang="ar-OM" sz="7800" dirty="0" smtClean="0"/>
              <a:t>الاوراق</a:t>
            </a:r>
            <a:endParaRPr lang="ar-OM" sz="7800" dirty="0"/>
          </a:p>
        </p:txBody>
      </p:sp>
    </p:spTree>
    <p:extLst>
      <p:ext uri="{BB962C8B-B14F-4D97-AF65-F5344CB8AC3E}">
        <p14:creationId xmlns:p14="http://schemas.microsoft.com/office/powerpoint/2010/main" val="3892320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Program Files\Microsoft Office\MEDIA\CAGCAT10\j0149407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20688"/>
            <a:ext cx="1972147" cy="2347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Program Files\Microsoft Office\MEDIA\CAGCAT10\j0281904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776319"/>
            <a:ext cx="1825142" cy="1725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Program Files\Microsoft Office\MEDIA\CAGCAT10\j028491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3240" y="620688"/>
            <a:ext cx="3657600" cy="2420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Program Files\Microsoft Office\MEDIA\CAGCAT10\j0298897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8573" y="3849928"/>
            <a:ext cx="1806854" cy="1578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lant"/>
          <p:cNvSpPr>
            <a:spLocks noEditPoints="1" noChangeArrowheads="1"/>
          </p:cNvSpPr>
          <p:nvPr/>
        </p:nvSpPr>
        <p:spPr bwMode="auto">
          <a:xfrm>
            <a:off x="6948264" y="889745"/>
            <a:ext cx="1809750" cy="180975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100 w 21600"/>
              <a:gd name="T17" fmla="*/ 10092 h 21600"/>
              <a:gd name="T18" fmla="*/ 14545 w 21600"/>
              <a:gd name="T19" fmla="*/ 1357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OM"/>
          </a:p>
        </p:txBody>
      </p:sp>
      <p:sp>
        <p:nvSpPr>
          <p:cNvPr id="3" name="Tree"/>
          <p:cNvSpPr>
            <a:spLocks noEditPoints="1" noChangeArrowheads="1"/>
          </p:cNvSpPr>
          <p:nvPr/>
        </p:nvSpPr>
        <p:spPr bwMode="auto">
          <a:xfrm>
            <a:off x="6588224" y="3591905"/>
            <a:ext cx="1809750" cy="18097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OM"/>
          </a:p>
        </p:txBody>
      </p:sp>
      <p:sp>
        <p:nvSpPr>
          <p:cNvPr id="4" name="مربع نص 3"/>
          <p:cNvSpPr txBox="1"/>
          <p:nvPr/>
        </p:nvSpPr>
        <p:spPr>
          <a:xfrm>
            <a:off x="1285843" y="6237312"/>
            <a:ext cx="659350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OM" sz="4000" dirty="0" smtClean="0"/>
              <a:t>انتهى عرضي مع تمنياتي لكم بالاستفادة</a:t>
            </a:r>
            <a:endParaRPr lang="ar-OM" sz="4000" dirty="0"/>
          </a:p>
        </p:txBody>
      </p:sp>
    </p:spTree>
    <p:extLst>
      <p:ext uri="{BB962C8B-B14F-4D97-AF65-F5344CB8AC3E}">
        <p14:creationId xmlns:p14="http://schemas.microsoft.com/office/powerpoint/2010/main" val="3561433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theme/theme1.xml><?xml version="1.0" encoding="utf-8"?>
<a:theme xmlns:a="http://schemas.openxmlformats.org/drawingml/2006/main" name="أفق">
  <a:themeElements>
    <a:clrScheme name="أف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أف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أف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243</TotalTime>
  <Words>72</Words>
  <Application>Microsoft Office PowerPoint</Application>
  <PresentationFormat>عرض على الشاشة (3:4)‏</PresentationFormat>
  <Paragraphs>35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أفق</vt:lpstr>
      <vt:lpstr>النباتات و فوائدها</vt:lpstr>
      <vt:lpstr>فوائد النباتات هي:</vt:lpstr>
      <vt:lpstr>المجني من بعض الاشجار</vt:lpstr>
      <vt:lpstr>بعض تقسيمات النبات</vt:lpstr>
      <vt:lpstr>اجزاء النبات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النباتات و فوائدها</dc:title>
  <dc:creator>lenovo01</dc:creator>
  <cp:lastModifiedBy>lenovo01</cp:lastModifiedBy>
  <cp:revision>7</cp:revision>
  <dcterms:created xsi:type="dcterms:W3CDTF">2015-05-12T04:28:25Z</dcterms:created>
  <dcterms:modified xsi:type="dcterms:W3CDTF">2015-05-12T08:32:11Z</dcterms:modified>
</cp:coreProperties>
</file>