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156" autoAdjust="0"/>
    <p:restoredTop sz="86446" autoAdjust="0"/>
  </p:normalViewPr>
  <p:slideViewPr>
    <p:cSldViewPr>
      <p:cViewPr varScale="1">
        <p:scale>
          <a:sx n="92" d="100"/>
          <a:sy n="92" d="100"/>
        </p:scale>
        <p:origin x="-2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3290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82308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3496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976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8010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0117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904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4603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786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971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2022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2D72-232D-4C15-8A3C-4442E4BFFDEC}" type="datetimeFigureOut">
              <a:rPr lang="ar-OM" smtClean="0"/>
              <a:t>5/22/15 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FB47-4C7A-4B68-A8BA-646F37AC63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834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dmodo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80528" y="980728"/>
            <a:ext cx="9505056" cy="14700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ar-OM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علــــموا طلابكـــــم بالمقلــــــــوب </a:t>
            </a:r>
            <a:r>
              <a:rPr lang="ar-OM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مع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</a:br>
            <a:r>
              <a:rPr lang="ar-OM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 </a:t>
            </a:r>
            <a:r>
              <a:rPr lang="ar-OM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المنصة التعليمية التفاعلية</a:t>
            </a:r>
            <a:br>
              <a:rPr lang="ar-OM" sz="3200" b="1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</a:br>
            <a:endParaRPr lang="ar-OM" sz="3200" b="1" dirty="0" smtClean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man Old Style"/>
              <a:cs typeface="Bookman Old Style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270400" cy="324036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371600" y="55892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OM" sz="18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اعداد الاستاذة: منـــار </a:t>
            </a:r>
            <a:r>
              <a:rPr lang="ar-OM" sz="1800" b="1" dirty="0" err="1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الوهيبيـــة</a:t>
            </a:r>
            <a:endParaRPr lang="ar-OM" sz="1800" b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3642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0485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10"/>
          <p:cNvSpPr txBox="1"/>
          <p:nvPr/>
        </p:nvSpPr>
        <p:spPr>
          <a:xfrm>
            <a:off x="1403648" y="1772816"/>
            <a:ext cx="4508349" cy="16334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ar-OM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   </a:t>
            </a:r>
            <a:r>
              <a:rPr lang="x-non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اضغط </a:t>
            </a:r>
            <a:r>
              <a:rPr lang="x-non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students</a:t>
            </a: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  ثم ادخل البيانات المطلوبة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ثم اضغط </a:t>
            </a:r>
            <a:r>
              <a:rPr lang="x-non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sign</a:t>
            </a: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 </a:t>
            </a:r>
            <a:r>
              <a:rPr lang="x-non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up</a:t>
            </a: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 </a:t>
            </a:r>
            <a:r>
              <a:rPr lang="x-non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for</a:t>
            </a: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 </a:t>
            </a:r>
            <a:r>
              <a:rPr lang="x-none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/>
              </a:rPr>
              <a:t>free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03848" y="287110"/>
            <a:ext cx="249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O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التسجيــــل كطــــالب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11"/>
          <p:cNvCxnSpPr/>
          <p:nvPr/>
        </p:nvCxnSpPr>
        <p:spPr>
          <a:xfrm>
            <a:off x="5004048" y="2132364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1"/>
          <p:cNvCxnSpPr/>
          <p:nvPr/>
        </p:nvCxnSpPr>
        <p:spPr>
          <a:xfrm>
            <a:off x="4061674" y="2589564"/>
            <a:ext cx="1143000" cy="321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13"/>
          <p:cNvSpPr txBox="1"/>
          <p:nvPr/>
        </p:nvSpPr>
        <p:spPr>
          <a:xfrm>
            <a:off x="6147048" y="3120563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x-none" sz="1200" b="1" dirty="0">
                <a:solidFill>
                  <a:srgbClr val="000000"/>
                </a:solidFill>
                <a:ea typeface="MS Mincho"/>
                <a:cs typeface="Arial"/>
              </a:rPr>
              <a:t>اكتب رمز المجموعة </a:t>
            </a:r>
            <a:endParaRPr lang="en-US" sz="1200" b="1" dirty="0">
              <a:ea typeface="MS Mincho"/>
              <a:cs typeface="Arial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228184" y="3573016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ar-OM" sz="1200" b="1" dirty="0" smtClean="0">
                <a:solidFill>
                  <a:srgbClr val="000000"/>
                </a:solidFill>
                <a:ea typeface="MS Mincho"/>
                <a:cs typeface="Arial"/>
              </a:rPr>
              <a:t>الاسم الأول</a:t>
            </a:r>
            <a:endParaRPr lang="en-US" sz="1200" b="1" dirty="0">
              <a:ea typeface="MS Mincho"/>
              <a:cs typeface="Arial"/>
            </a:endParaRPr>
          </a:p>
        </p:txBody>
      </p:sp>
      <p:sp>
        <p:nvSpPr>
          <p:cNvPr id="13" name="Text Box 13"/>
          <p:cNvSpPr txBox="1"/>
          <p:nvPr/>
        </p:nvSpPr>
        <p:spPr>
          <a:xfrm>
            <a:off x="6228184" y="3937620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ar-OM" sz="1200" b="1" dirty="0" smtClean="0">
                <a:solidFill>
                  <a:srgbClr val="000000"/>
                </a:solidFill>
                <a:ea typeface="MS Mincho"/>
                <a:cs typeface="Arial"/>
              </a:rPr>
              <a:t>الاسم الأخير</a:t>
            </a:r>
            <a:endParaRPr lang="en-US" sz="1200" b="1" dirty="0">
              <a:ea typeface="MS Mincho"/>
              <a:cs typeface="Arial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156176" y="4369668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ar-OM" sz="1200" b="1" dirty="0" smtClean="0">
                <a:solidFill>
                  <a:srgbClr val="000000"/>
                </a:solidFill>
                <a:ea typeface="MS Mincho"/>
                <a:cs typeface="Arial"/>
              </a:rPr>
              <a:t>الاسم المستخدم</a:t>
            </a:r>
            <a:endParaRPr lang="en-US" sz="1200" b="1" dirty="0">
              <a:ea typeface="MS Mincho"/>
              <a:cs typeface="Arial"/>
            </a:endParaRPr>
          </a:p>
        </p:txBody>
      </p:sp>
      <p:sp>
        <p:nvSpPr>
          <p:cNvPr id="15" name="Text Box 13"/>
          <p:cNvSpPr txBox="1"/>
          <p:nvPr/>
        </p:nvSpPr>
        <p:spPr>
          <a:xfrm>
            <a:off x="6248063" y="5089748"/>
            <a:ext cx="16002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ar-OM" sz="1200" b="1" dirty="0" smtClean="0">
                <a:solidFill>
                  <a:srgbClr val="000000"/>
                </a:solidFill>
                <a:ea typeface="MS Mincho"/>
                <a:cs typeface="Arial"/>
              </a:rPr>
              <a:t>كلمة المرور</a:t>
            </a:r>
            <a:endParaRPr lang="en-US" sz="1200" b="1" dirty="0">
              <a:ea typeface="MS Mincho"/>
              <a:cs typeface="Arial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5436096" y="4729708"/>
            <a:ext cx="247268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ar-OM" sz="1200" b="1" dirty="0" smtClean="0">
                <a:solidFill>
                  <a:srgbClr val="000000"/>
                </a:solidFill>
                <a:ea typeface="MS Mincho"/>
                <a:cs typeface="Arial"/>
              </a:rPr>
              <a:t>البريد الالكتروني ليس ضروري</a:t>
            </a:r>
            <a:endParaRPr lang="en-US" sz="1200" b="1" dirty="0">
              <a:ea typeface="MS Minch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2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332656"/>
            <a:ext cx="739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التسجيل كمعلم ستظهر لك هذه النافذة، قم بتعبئة البيانات المطلوبة </a:t>
            </a:r>
            <a:endParaRPr lang="ar-O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827584" y="980728"/>
            <a:ext cx="7416824" cy="6048672"/>
            <a:chOff x="51564" y="0"/>
            <a:chExt cx="5805226" cy="3884080"/>
          </a:xfrm>
        </p:grpSpPr>
        <p:pic>
          <p:nvPicPr>
            <p:cNvPr id="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22" y="0"/>
              <a:ext cx="5729468" cy="35765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Straight Arrow Connector 19"/>
            <p:cNvCxnSpPr/>
            <p:nvPr/>
          </p:nvCxnSpPr>
          <p:spPr>
            <a:xfrm>
              <a:off x="925975" y="1064871"/>
              <a:ext cx="2286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 Box 20"/>
            <p:cNvSpPr txBox="1"/>
            <p:nvPr/>
          </p:nvSpPr>
          <p:spPr>
            <a:xfrm>
              <a:off x="354475" y="905554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200" b="1" dirty="0">
                  <a:ea typeface="MS Mincho"/>
                </a:rPr>
                <a:t>المسمى</a:t>
              </a:r>
              <a:r>
                <a:rPr lang="x-none" sz="1200" b="1" dirty="0">
                  <a:effectLst/>
                  <a:ea typeface="MS Mincho"/>
                  <a:cs typeface="Sakkal Majalla"/>
                </a:rPr>
                <a:t> </a:t>
              </a:r>
              <a:r>
                <a:rPr lang="x-none" sz="1200" b="1" dirty="0">
                  <a:ea typeface="MS Mincho"/>
                </a:rPr>
                <a:t>الوظيفي</a:t>
              </a:r>
              <a:endParaRPr lang="en-US" sz="1200" b="1" dirty="0">
                <a:ea typeface="MS Mincho"/>
              </a:endParaRPr>
            </a:p>
          </p:txBody>
        </p:sp>
        <p:cxnSp>
          <p:nvCxnSpPr>
            <p:cNvPr id="9" name="Straight Arrow Connector 21"/>
            <p:cNvCxnSpPr/>
            <p:nvPr/>
          </p:nvCxnSpPr>
          <p:spPr>
            <a:xfrm flipH="1">
              <a:off x="1956122" y="949124"/>
              <a:ext cx="228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22"/>
            <p:cNvSpPr txBox="1"/>
            <p:nvPr/>
          </p:nvSpPr>
          <p:spPr>
            <a:xfrm>
              <a:off x="1501189" y="766837"/>
              <a:ext cx="11430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x-none" sz="1200" b="1" dirty="0">
                  <a:ea typeface="MS Mincho"/>
                </a:rPr>
                <a:t>الاسم الأول والأخير</a:t>
              </a:r>
              <a:endParaRPr lang="en-US" sz="1200" b="1" dirty="0">
                <a:ea typeface="MS Mincho"/>
              </a:endParaRPr>
            </a:p>
          </p:txBody>
        </p:sp>
        <p:cxnSp>
          <p:nvCxnSpPr>
            <p:cNvPr id="11" name="Straight Arrow Connector 23"/>
            <p:cNvCxnSpPr/>
            <p:nvPr/>
          </p:nvCxnSpPr>
          <p:spPr>
            <a:xfrm>
              <a:off x="2176041" y="960699"/>
              <a:ext cx="342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 Box 24"/>
            <p:cNvSpPr txBox="1"/>
            <p:nvPr/>
          </p:nvSpPr>
          <p:spPr>
            <a:xfrm>
              <a:off x="2810478" y="2665233"/>
              <a:ext cx="19431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قم بتحميل صورة للملف</a:t>
              </a:r>
              <a:endParaRPr lang="en-US" sz="1200" dirty="0">
                <a:effectLst/>
                <a:ea typeface="MS Mincho"/>
              </a:endParaRPr>
            </a:p>
          </p:txBody>
        </p:sp>
        <p:cxnSp>
          <p:nvCxnSpPr>
            <p:cNvPr id="13" name="Straight Arrow Connector 25"/>
            <p:cNvCxnSpPr/>
            <p:nvPr/>
          </p:nvCxnSpPr>
          <p:spPr>
            <a:xfrm flipH="1" flipV="1">
              <a:off x="4004841" y="2326512"/>
              <a:ext cx="1143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 Box 27"/>
            <p:cNvSpPr txBox="1"/>
            <p:nvPr/>
          </p:nvSpPr>
          <p:spPr>
            <a:xfrm>
              <a:off x="115747" y="1487435"/>
              <a:ext cx="1143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حدد المرحلة التدريسية التي تدرسها</a:t>
              </a:r>
              <a:endParaRPr lang="en-US" sz="1200" dirty="0">
                <a:effectLst/>
                <a:ea typeface="MS Mincho"/>
              </a:endParaRPr>
            </a:p>
          </p:txBody>
        </p:sp>
        <p:sp>
          <p:nvSpPr>
            <p:cNvPr id="15" name="Text Box 28"/>
            <p:cNvSpPr txBox="1"/>
            <p:nvPr/>
          </p:nvSpPr>
          <p:spPr>
            <a:xfrm>
              <a:off x="2523281" y="1643605"/>
              <a:ext cx="1143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اضغط على </a:t>
              </a:r>
              <a:r>
                <a:rPr lang="x-none" sz="1200" b="1" dirty="0" err="1">
                  <a:effectLst/>
                  <a:ea typeface="MS Mincho"/>
                </a:rPr>
                <a:t>range</a:t>
              </a:r>
              <a:r>
                <a:rPr lang="x-none" sz="1200" b="1" dirty="0">
                  <a:effectLst/>
                  <a:ea typeface="MS Mincho"/>
                </a:rPr>
                <a:t> اذا كانت اكثر من مرحلة</a:t>
              </a:r>
              <a:endParaRPr lang="en-US" sz="1200" dirty="0">
                <a:effectLst/>
                <a:ea typeface="MS Mincho"/>
              </a:endParaRPr>
            </a:p>
          </p:txBody>
        </p:sp>
        <p:cxnSp>
          <p:nvCxnSpPr>
            <p:cNvPr id="16" name="Straight Arrow Connector 29"/>
            <p:cNvCxnSpPr/>
            <p:nvPr/>
          </p:nvCxnSpPr>
          <p:spPr>
            <a:xfrm flipH="1">
              <a:off x="2303362" y="1875099"/>
              <a:ext cx="3048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31"/>
            <p:cNvSpPr txBox="1"/>
            <p:nvPr/>
          </p:nvSpPr>
          <p:spPr>
            <a:xfrm>
              <a:off x="51564" y="2227260"/>
              <a:ext cx="1143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 dirty="0" err="1">
                  <a:ea typeface="MS Mincho"/>
                </a:rPr>
                <a:t>اخترالمادة</a:t>
              </a:r>
              <a:r>
                <a:rPr lang="x-none" sz="1200" b="1" dirty="0">
                  <a:ea typeface="MS Mincho"/>
                </a:rPr>
                <a:t> التي تدرسها</a:t>
              </a:r>
              <a:endParaRPr lang="en-US" sz="1200" b="1" dirty="0">
                <a:ea typeface="MS Mincho"/>
              </a:endParaRPr>
            </a:p>
          </p:txBody>
        </p:sp>
        <p:cxnSp>
          <p:nvCxnSpPr>
            <p:cNvPr id="18" name="Straight Arrow Connector 32"/>
            <p:cNvCxnSpPr/>
            <p:nvPr/>
          </p:nvCxnSpPr>
          <p:spPr>
            <a:xfrm flipH="1" flipV="1">
              <a:off x="2639028" y="2789499"/>
              <a:ext cx="3429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33"/>
            <p:cNvSpPr txBox="1"/>
            <p:nvPr/>
          </p:nvSpPr>
          <p:spPr>
            <a:xfrm>
              <a:off x="2475105" y="3198280"/>
              <a:ext cx="14859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اكتب عنوان موقعك هنا</a:t>
              </a:r>
              <a:endParaRPr lang="en-US" sz="1200" dirty="0">
                <a:effectLst/>
                <a:ea typeface="MS Mincho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944741" y="3722817"/>
            <a:ext cx="343303" cy="266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19"/>
          <p:cNvCxnSpPr/>
          <p:nvPr/>
        </p:nvCxnSpPr>
        <p:spPr>
          <a:xfrm flipV="1">
            <a:off x="2236804" y="4365104"/>
            <a:ext cx="376226" cy="222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755576" y="980728"/>
            <a:ext cx="7488831" cy="5184576"/>
            <a:chOff x="0" y="0"/>
            <a:chExt cx="5727561" cy="3074796"/>
          </a:xfrm>
        </p:grpSpPr>
        <p:pic>
          <p:nvPicPr>
            <p:cNvPr id="5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561" cy="3074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Arrow Connector 41"/>
            <p:cNvCxnSpPr/>
            <p:nvPr/>
          </p:nvCxnSpPr>
          <p:spPr>
            <a:xfrm flipH="1" flipV="1">
              <a:off x="2622620" y="1597688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 Box 42"/>
            <p:cNvSpPr txBox="1"/>
            <p:nvPr/>
          </p:nvSpPr>
          <p:spPr>
            <a:xfrm>
              <a:off x="3207744" y="1451987"/>
              <a:ext cx="11430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قم بإعداد اول صف/مجموعة لك وتعديل بياناته/ها من خلال النقر على القلم</a:t>
              </a:r>
              <a:endParaRPr lang="en-US" sz="1200" dirty="0">
                <a:effectLst/>
                <a:ea typeface="MS Mincho"/>
              </a:endParaRPr>
            </a:p>
          </p:txBody>
        </p:sp>
        <p:cxnSp>
          <p:nvCxnSpPr>
            <p:cNvPr id="8" name="Straight Arrow Connector 43"/>
            <p:cNvCxnSpPr/>
            <p:nvPr/>
          </p:nvCxnSpPr>
          <p:spPr>
            <a:xfrm flipH="1">
              <a:off x="5024176" y="2401556"/>
              <a:ext cx="1143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44"/>
            <p:cNvSpPr txBox="1"/>
            <p:nvPr/>
          </p:nvSpPr>
          <p:spPr>
            <a:xfrm>
              <a:off x="4561952" y="2023487"/>
              <a:ext cx="11430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x-none" sz="1200" b="1" dirty="0">
                  <a:effectLst/>
                  <a:ea typeface="MS Mincho"/>
                </a:rPr>
                <a:t>ثم اضغط على </a:t>
              </a:r>
              <a:r>
                <a:rPr lang="x-none" sz="1200" b="1" dirty="0" err="1">
                  <a:effectLst/>
                  <a:ea typeface="MS Mincho"/>
                </a:rPr>
                <a:t>Go</a:t>
              </a:r>
              <a:r>
                <a:rPr lang="x-none" sz="1200" b="1" dirty="0">
                  <a:effectLst/>
                  <a:ea typeface="MS Mincho"/>
                </a:rPr>
                <a:t> </a:t>
              </a:r>
              <a:r>
                <a:rPr lang="x-none" sz="1200" b="1" dirty="0" err="1">
                  <a:effectLst/>
                  <a:ea typeface="MS Mincho"/>
                </a:rPr>
                <a:t>To</a:t>
              </a:r>
              <a:r>
                <a:rPr lang="x-none" sz="1200" b="1" dirty="0">
                  <a:effectLst/>
                  <a:ea typeface="MS Mincho"/>
                </a:rPr>
                <a:t> </a:t>
              </a:r>
              <a:r>
                <a:rPr lang="x-none" sz="1200" b="1" dirty="0" err="1">
                  <a:effectLst/>
                  <a:ea typeface="MS Mincho"/>
                </a:rPr>
                <a:t>My</a:t>
              </a:r>
              <a:r>
                <a:rPr lang="x-none" sz="1200" b="1" dirty="0">
                  <a:effectLst/>
                  <a:ea typeface="MS Mincho"/>
                </a:rPr>
                <a:t> </a:t>
              </a:r>
              <a:r>
                <a:rPr lang="x-none" sz="1200" b="1" dirty="0" err="1">
                  <a:effectLst/>
                  <a:ea typeface="MS Mincho"/>
                </a:rPr>
                <a:t>Homepage</a:t>
              </a:r>
              <a:endParaRPr lang="en-US" sz="1200" dirty="0">
                <a:effectLst/>
                <a:ea typeface="MS Minch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64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70485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38"/>
          <p:cNvSpPr txBox="1"/>
          <p:nvPr/>
        </p:nvSpPr>
        <p:spPr>
          <a:xfrm>
            <a:off x="5981468" y="4364861"/>
            <a:ext cx="1537554" cy="1159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x-none" sz="1200" b="1" dirty="0">
                <a:effectLst/>
                <a:ea typeface="MS Mincho"/>
              </a:rPr>
              <a:t>بعد تعبئتك للبيانات اضغط على </a:t>
            </a:r>
            <a:r>
              <a:rPr lang="x-none" sz="1200" b="1" dirty="0" err="1">
                <a:effectLst/>
                <a:ea typeface="MS Mincho"/>
              </a:rPr>
              <a:t>Next</a:t>
            </a:r>
            <a:r>
              <a:rPr lang="x-none" sz="1200" b="1" dirty="0">
                <a:effectLst/>
                <a:ea typeface="MS Mincho"/>
              </a:rPr>
              <a:t> </a:t>
            </a:r>
            <a:endParaRPr lang="en-US" sz="1200" dirty="0">
              <a:effectLst/>
              <a:ea typeface="MS Mincho"/>
            </a:endParaRPr>
          </a:p>
        </p:txBody>
      </p:sp>
      <p:cxnSp>
        <p:nvCxnSpPr>
          <p:cNvPr id="6" name="Straight Arrow Connector 41"/>
          <p:cNvCxnSpPr/>
          <p:nvPr/>
        </p:nvCxnSpPr>
        <p:spPr>
          <a:xfrm>
            <a:off x="7092280" y="4792160"/>
            <a:ext cx="426742" cy="732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0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123728" y="1166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ستظهر لك هذه الصفحة "الصفحة الرئيسية"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0" y="1117239"/>
            <a:ext cx="7344816" cy="504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1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01043" y="242645"/>
            <a:ext cx="7526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ea typeface="+mj-ea"/>
                <a:cs typeface="Bookman Old Style"/>
              </a:rPr>
              <a:t>انشاء مجموعة جديدة والانضمام اليها في </a:t>
            </a:r>
            <a:r>
              <a:rPr lang="ar-OM" sz="28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ea typeface="+mj-ea"/>
                <a:cs typeface="Bookman Old Style"/>
              </a:rPr>
              <a:t>ال</a:t>
            </a:r>
            <a:r>
              <a:rPr lang="x-none" sz="28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ea typeface="+mj-ea"/>
                <a:cs typeface="Bookman Old Style"/>
              </a:rPr>
              <a:t>موقع</a:t>
            </a:r>
            <a:endParaRPr lang="ar-OM" sz="2800" b="1" dirty="0" smtClean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man Old Style"/>
              <a:ea typeface="+mj-ea"/>
              <a:cs typeface="Bookman Old Style"/>
            </a:endParaRPr>
          </a:p>
          <a:p>
            <a:endParaRPr lang="ar-OM" sz="2800" b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man Old Style"/>
              <a:ea typeface="+mj-ea"/>
              <a:cs typeface="Bookman Old Style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41772" y="1419801"/>
            <a:ext cx="8064895" cy="5040559"/>
            <a:chOff x="0" y="0"/>
            <a:chExt cx="5727560" cy="2883876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560" cy="28838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Straight Arrow Connector 17"/>
            <p:cNvCxnSpPr/>
            <p:nvPr/>
          </p:nvCxnSpPr>
          <p:spPr>
            <a:xfrm flipH="1">
              <a:off x="1607736" y="984738"/>
              <a:ext cx="5715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 Box 18"/>
            <p:cNvSpPr txBox="1"/>
            <p:nvPr/>
          </p:nvSpPr>
          <p:spPr>
            <a:xfrm>
              <a:off x="1828800" y="643094"/>
              <a:ext cx="18288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اضغط على + لإنشاء مجموعة او الانضمام الى 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9" name="Straight Arrow Connector 36"/>
            <p:cNvCxnSpPr/>
            <p:nvPr/>
          </p:nvCxnSpPr>
          <p:spPr>
            <a:xfrm flipH="1" flipV="1">
              <a:off x="1718268" y="1487156"/>
              <a:ext cx="8001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37"/>
            <p:cNvCxnSpPr/>
            <p:nvPr/>
          </p:nvCxnSpPr>
          <p:spPr>
            <a:xfrm flipH="1" flipV="1">
              <a:off x="1597688" y="1718268"/>
              <a:ext cx="228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40"/>
            <p:cNvSpPr txBox="1"/>
            <p:nvPr/>
          </p:nvSpPr>
          <p:spPr>
            <a:xfrm>
              <a:off x="2059912" y="1215850"/>
              <a:ext cx="20574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لإنشاء مجموعة جديدة، اضغط على Create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sp>
          <p:nvSpPr>
            <p:cNvPr id="12" name="Text Box 46"/>
            <p:cNvSpPr txBox="1"/>
            <p:nvPr/>
          </p:nvSpPr>
          <p:spPr>
            <a:xfrm>
              <a:off x="1597688" y="2059912"/>
              <a:ext cx="20574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للإنضمام إلى مجموعة ، اضغط على Join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73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39552" y="908720"/>
            <a:ext cx="7920880" cy="5544615"/>
            <a:chOff x="0" y="0"/>
            <a:chExt cx="5748913" cy="3125037"/>
          </a:xfrm>
        </p:grpSpPr>
        <p:pic>
          <p:nvPicPr>
            <p:cNvPr id="5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560" cy="31250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Arrow Connector 52"/>
            <p:cNvCxnSpPr/>
            <p:nvPr/>
          </p:nvCxnSpPr>
          <p:spPr>
            <a:xfrm flipH="1">
              <a:off x="2552281" y="97469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 Box 53"/>
            <p:cNvSpPr txBox="1"/>
            <p:nvPr/>
          </p:nvSpPr>
          <p:spPr>
            <a:xfrm>
              <a:off x="3125037" y="743578"/>
              <a:ext cx="18288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اكتب اسما للمجموعة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8" name="Straight Arrow Connector 54"/>
            <p:cNvCxnSpPr/>
            <p:nvPr/>
          </p:nvCxnSpPr>
          <p:spPr>
            <a:xfrm flipH="1">
              <a:off x="2783393" y="1316334"/>
              <a:ext cx="457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55"/>
            <p:cNvSpPr txBox="1"/>
            <p:nvPr/>
          </p:nvSpPr>
          <p:spPr>
            <a:xfrm>
              <a:off x="3004457" y="1085222"/>
              <a:ext cx="12573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اختر الصف الخاص بالمجموعة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10" name="Straight Arrow Connector 56"/>
            <p:cNvCxnSpPr/>
            <p:nvPr/>
          </p:nvCxnSpPr>
          <p:spPr>
            <a:xfrm flipH="1" flipV="1">
              <a:off x="2662813" y="1657978"/>
              <a:ext cx="457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57"/>
            <p:cNvSpPr txBox="1"/>
            <p:nvPr/>
          </p:nvSpPr>
          <p:spPr>
            <a:xfrm>
              <a:off x="3004457" y="1547446"/>
              <a:ext cx="12573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اختر المادة المتعلقة بالمجموعة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12" name="Straight Arrow Connector 58"/>
            <p:cNvCxnSpPr/>
            <p:nvPr/>
          </p:nvCxnSpPr>
          <p:spPr>
            <a:xfrm flipH="1" flipV="1">
              <a:off x="4149969" y="2351314"/>
              <a:ext cx="457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 Box 59"/>
            <p:cNvSpPr txBox="1"/>
            <p:nvPr/>
          </p:nvSpPr>
          <p:spPr>
            <a:xfrm>
              <a:off x="4491613" y="2341266"/>
              <a:ext cx="12573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ثم اضغط Create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58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676271" y="739705"/>
            <a:ext cx="7632848" cy="5544616"/>
            <a:chOff x="0" y="0"/>
            <a:chExt cx="5255288" cy="3135086"/>
          </a:xfrm>
        </p:grpSpPr>
        <p:pic>
          <p:nvPicPr>
            <p:cNvPr id="5" name="Picture 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55288" cy="313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Arrow Connector 61"/>
            <p:cNvCxnSpPr/>
            <p:nvPr/>
          </p:nvCxnSpPr>
          <p:spPr>
            <a:xfrm flipH="1">
              <a:off x="2280976" y="683288"/>
              <a:ext cx="457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 Box 62"/>
            <p:cNvSpPr txBox="1"/>
            <p:nvPr/>
          </p:nvSpPr>
          <p:spPr>
            <a:xfrm>
              <a:off x="2512088" y="341644"/>
              <a:ext cx="1371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اختر عدد الطلاب في المجموعة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8" name="Straight Arrow Connector 63"/>
            <p:cNvCxnSpPr/>
            <p:nvPr/>
          </p:nvCxnSpPr>
          <p:spPr>
            <a:xfrm flipH="1">
              <a:off x="4109776" y="18288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64"/>
            <p:cNvSpPr txBox="1"/>
            <p:nvPr/>
          </p:nvSpPr>
          <p:spPr>
            <a:xfrm>
              <a:off x="3768132" y="1597688"/>
              <a:ext cx="1371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ثم اضغط Finish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sp>
          <p:nvSpPr>
            <p:cNvPr id="10" name="Text Box 66"/>
            <p:cNvSpPr txBox="1"/>
            <p:nvPr/>
          </p:nvSpPr>
          <p:spPr>
            <a:xfrm>
              <a:off x="2622620" y="1145512"/>
              <a:ext cx="1371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x-none" sz="1200" b="1">
                  <a:effectLst/>
                  <a:ea typeface="MS Mincho"/>
                  <a:cs typeface="Sakkal Majalla"/>
                </a:rPr>
                <a:t>اكتب وصفا للمجموعة هنا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41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260648"/>
            <a:ext cx="813690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ستظهر هذه الصفحة التي تحتوي على رمز المجموعة  وعنوان موقع المجموعة الذي من خلاله يستطيع المعلم دعوة طلابه </a:t>
            </a:r>
            <a:r>
              <a:rPr lang="x-non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للإنضمام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المجموعة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395536" y="1484785"/>
            <a:ext cx="8496944" cy="5184576"/>
            <a:chOff x="0" y="0"/>
            <a:chExt cx="5727560" cy="2853732"/>
          </a:xfrm>
        </p:grpSpPr>
        <p:pic>
          <p:nvPicPr>
            <p:cNvPr id="6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27560" cy="28537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Straight Arrow Connector 68"/>
            <p:cNvCxnSpPr/>
            <p:nvPr/>
          </p:nvCxnSpPr>
          <p:spPr>
            <a:xfrm flipH="1" flipV="1">
              <a:off x="572756" y="914400"/>
              <a:ext cx="1028700" cy="10528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 Box 69"/>
            <p:cNvSpPr txBox="1"/>
            <p:nvPr/>
          </p:nvSpPr>
          <p:spPr>
            <a:xfrm>
              <a:off x="1376624" y="1939332"/>
              <a:ext cx="10287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رمز المجموعة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9" name="Straight Arrow Connector 70"/>
            <p:cNvCxnSpPr/>
            <p:nvPr/>
          </p:nvCxnSpPr>
          <p:spPr>
            <a:xfrm flipH="1">
              <a:off x="1145512" y="572756"/>
              <a:ext cx="1714500" cy="2527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71"/>
            <p:cNvSpPr txBox="1"/>
            <p:nvPr/>
          </p:nvSpPr>
          <p:spPr>
            <a:xfrm>
              <a:off x="2743200" y="341644"/>
              <a:ext cx="18288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عنوان موقع المجموعة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7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323528" y="836712"/>
            <a:ext cx="8496944" cy="5544616"/>
            <a:chOff x="0" y="0"/>
            <a:chExt cx="5486400" cy="2612571"/>
          </a:xfrm>
        </p:grpSpPr>
        <p:pic>
          <p:nvPicPr>
            <p:cNvPr id="5" name="Pictur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6400" cy="26125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Arrow Connector 73"/>
            <p:cNvCxnSpPr/>
            <p:nvPr/>
          </p:nvCxnSpPr>
          <p:spPr>
            <a:xfrm flipH="1">
              <a:off x="1256044" y="462224"/>
              <a:ext cx="4572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 Box 74"/>
            <p:cNvSpPr txBox="1"/>
            <p:nvPr/>
          </p:nvSpPr>
          <p:spPr>
            <a:xfrm>
              <a:off x="1708220" y="341644"/>
              <a:ext cx="1828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اضغط على Join URL </a:t>
              </a:r>
              <a:endParaRPr lang="en-US" sz="1200">
                <a:effectLst/>
                <a:ea typeface="MS Mincho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 </a:t>
              </a:r>
              <a:endParaRPr lang="en-US" sz="1200">
                <a:effectLst/>
                <a:ea typeface="MS Mincho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MS Mincho"/>
                  <a:cs typeface="Arial"/>
                </a:rPr>
                <a:t> 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  <p:cxnSp>
          <p:nvCxnSpPr>
            <p:cNvPr id="8" name="Straight Arrow Connector 75"/>
            <p:cNvCxnSpPr/>
            <p:nvPr/>
          </p:nvCxnSpPr>
          <p:spPr>
            <a:xfrm flipH="1" flipV="1">
              <a:off x="1366576" y="1034980"/>
              <a:ext cx="4572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76"/>
            <p:cNvSpPr txBox="1"/>
            <p:nvPr/>
          </p:nvSpPr>
          <p:spPr>
            <a:xfrm>
              <a:off x="1597688" y="1597688"/>
              <a:ext cx="1828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ثم اضغط Invite</a:t>
              </a:r>
              <a:endParaRPr lang="en-US" sz="1200">
                <a:effectLst/>
                <a:ea typeface="MS Mincho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x-none" sz="1400" b="1">
                  <a:effectLst/>
                  <a:ea typeface="MS Mincho"/>
                  <a:cs typeface="Sakkal Majalla"/>
                </a:rPr>
                <a:t> </a:t>
              </a:r>
              <a:endParaRPr lang="en-US" sz="1200">
                <a:effectLst/>
                <a:ea typeface="MS Mincho"/>
                <a:cs typeface="Arial"/>
              </a:endParaRPr>
            </a:p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MS Mincho"/>
                  <a:cs typeface="Arial"/>
                </a:rPr>
                <a:t> </a:t>
              </a:r>
              <a:endParaRPr lang="en-US" sz="1200">
                <a:effectLst/>
                <a:ea typeface="MS Mincho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4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OM" sz="3600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عناصر الورشة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OM" b="1" dirty="0" smtClean="0">
                <a:latin typeface="Bookman Old Style"/>
                <a:cs typeface="Bookman Old Style"/>
              </a:rPr>
              <a:t>المقصود بالتعلم المقلوب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OM" b="1" dirty="0" smtClean="0">
                <a:latin typeface="Bookman Old Style"/>
                <a:cs typeface="Bookman Old Style"/>
              </a:rPr>
              <a:t>التعريف بموقع </a:t>
            </a:r>
            <a:r>
              <a:rPr lang="en-US" b="1" dirty="0" err="1" smtClean="0">
                <a:latin typeface="Bookman Old Style"/>
                <a:cs typeface="Bookman Old Style"/>
              </a:rPr>
              <a:t>Edmodo</a:t>
            </a:r>
            <a:endParaRPr lang="en-US" b="1" dirty="0" smtClean="0">
              <a:latin typeface="Bookman Old Style"/>
              <a:cs typeface="Bookman Old Style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OM" b="1" dirty="0" smtClean="0">
                <a:latin typeface="Bookman Old Style"/>
                <a:cs typeface="Bookman Old Style"/>
              </a:rPr>
              <a:t>مميزات الموقع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OM" b="1" dirty="0" smtClean="0">
                <a:latin typeface="Bookman Old Style"/>
                <a:cs typeface="Bookman Old Style"/>
              </a:rPr>
              <a:t>انشاء حساب في الموقع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OM" b="1" dirty="0" smtClean="0">
                <a:latin typeface="Bookman Old Style"/>
                <a:cs typeface="Bookman Old Style"/>
              </a:rPr>
              <a:t>التعرف على الواجهة الرئيسية للموقع</a:t>
            </a:r>
          </a:p>
          <a:p>
            <a:pPr marL="0" indent="0">
              <a:lnSpc>
                <a:spcPct val="150000"/>
              </a:lnSpc>
              <a:buNone/>
            </a:pPr>
            <a:endParaRPr lang="ar-OM" b="1" dirty="0" smtClean="0">
              <a:latin typeface="Bookman Old Style"/>
              <a:cs typeface="Bookman Old Style"/>
            </a:endParaRPr>
          </a:p>
          <a:p>
            <a:pPr marL="0" indent="0">
              <a:lnSpc>
                <a:spcPct val="150000"/>
              </a:lnSpc>
              <a:buNone/>
            </a:pPr>
            <a:endParaRPr lang="ar-OM" b="1" dirty="0" smtClean="0">
              <a:latin typeface="Bookman Old Style"/>
              <a:cs typeface="Bookman Old Style"/>
            </a:endParaRPr>
          </a:p>
          <a:p>
            <a:pPr marL="0" indent="0">
              <a:lnSpc>
                <a:spcPct val="150000"/>
              </a:lnSpc>
              <a:buNone/>
            </a:pPr>
            <a:endParaRPr lang="ar-OM" b="1" dirty="0" smtClean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9788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لنذهب الى الموقع ونتابع الخطوات معا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انشاء مجموعة في الموقع والانضمام لها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كتابة ملاحظات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التنبيهات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تعيين مهمات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انشاء اختبارات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متابعة تقدم الطلاب ودرجاتهم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 smtClean="0">
                <a:latin typeface="Bookman Old Style"/>
                <a:cs typeface="Bookman Old Style"/>
              </a:rPr>
              <a:t>التحكم في المكتبة</a:t>
            </a:r>
            <a:endParaRPr lang="ar-OM" dirty="0">
              <a:latin typeface="Bookman Old Style"/>
              <a:cs typeface="Bookman Old Style"/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OM" sz="3600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عناصر </a:t>
            </a:r>
            <a:r>
              <a:rPr lang="ar-OM" sz="3600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الورشة</a:t>
            </a:r>
            <a:endParaRPr lang="ar-OM" sz="3600" b="1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4516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OM" sz="4000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المقصود بالتعلم المقلوب</a:t>
            </a:r>
            <a:r>
              <a:rPr lang="ar-OM" b="1" dirty="0" smtClean="0">
                <a:latin typeface="Bookman Old Style"/>
                <a:cs typeface="Bookman Old Style"/>
              </a:rPr>
              <a:t/>
            </a:r>
            <a:br>
              <a:rPr lang="ar-OM" b="1" dirty="0" smtClean="0">
                <a:latin typeface="Bookman Old Style"/>
                <a:cs typeface="Bookman Old Style"/>
              </a:rPr>
            </a:br>
            <a:endParaRPr lang="ar-OM" b="1" dirty="0">
              <a:latin typeface="Bookman Old Style"/>
              <a:cs typeface="Bookman Old Style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552728" cy="4698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06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OM" sz="4000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التعريف بموقع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Edmodo</a:t>
            </a:r>
            <a:r>
              <a:rPr lang="en-US" b="1" dirty="0" smtClean="0">
                <a:latin typeface="Bookman Old Style"/>
                <a:cs typeface="Bookman Old Style"/>
              </a:rPr>
              <a:t/>
            </a:r>
            <a:br>
              <a:rPr lang="en-US" b="1" dirty="0" smtClean="0">
                <a:latin typeface="Bookman Old Style"/>
                <a:cs typeface="Bookman Old Style"/>
              </a:rPr>
            </a:br>
            <a:endParaRPr lang="ar-OM" b="1" dirty="0">
              <a:latin typeface="Bookman Old Style"/>
              <a:cs typeface="Bookman Old Style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OM" b="1" dirty="0">
                <a:latin typeface="Bookman Old Style"/>
                <a:cs typeface="Bookman Old Style"/>
              </a:rPr>
              <a:t>موقع </a:t>
            </a:r>
            <a:r>
              <a:rPr lang="en-US" b="1" dirty="0" err="1">
                <a:latin typeface="Bookman Old Style"/>
                <a:cs typeface="Bookman Old Style"/>
              </a:rPr>
              <a:t>edmodo</a:t>
            </a:r>
            <a:r>
              <a:rPr lang="en-US" b="1" dirty="0">
                <a:latin typeface="Bookman Old Style"/>
                <a:cs typeface="Bookman Old Style"/>
              </a:rPr>
              <a:t> </a:t>
            </a:r>
            <a:r>
              <a:rPr lang="ar-OM" b="1" dirty="0">
                <a:latin typeface="Bookman Old Style"/>
                <a:cs typeface="Bookman Old Style"/>
              </a:rPr>
              <a:t>عبارة عن </a:t>
            </a:r>
            <a:r>
              <a:rPr lang="ar-OM" dirty="0" smtClean="0">
                <a:latin typeface="Bookman Old Style"/>
                <a:cs typeface="Bookman Old Style"/>
              </a:rPr>
              <a:t> </a:t>
            </a:r>
            <a:r>
              <a:rPr lang="ar-OM" b="1" dirty="0">
                <a:latin typeface="Bookman Old Style"/>
                <a:cs typeface="Bookman Old Style"/>
              </a:rPr>
              <a:t>منصة اجتماعية مجانية توفر للمعلمين والطلاب بيئة آمنة للاتصال والتعاون، وتبادل المحتوى التعليمي وتطبيقاته الرقمية إضافة إلى الواجبات المنزلية والدرجات والمناقشات. تجمع </a:t>
            </a:r>
            <a:r>
              <a:rPr lang="en-US" b="1" dirty="0" err="1">
                <a:latin typeface="Bookman Old Style"/>
                <a:cs typeface="Bookman Old Style"/>
              </a:rPr>
              <a:t>edmodo</a:t>
            </a:r>
            <a:r>
              <a:rPr lang="en-US" b="1" dirty="0">
                <a:latin typeface="Bookman Old Style"/>
                <a:cs typeface="Bookman Old Style"/>
              </a:rPr>
              <a:t> </a:t>
            </a:r>
            <a:r>
              <a:rPr lang="ar-OM" b="1" dirty="0">
                <a:latin typeface="Bookman Old Style"/>
                <a:cs typeface="Bookman Old Style"/>
              </a:rPr>
              <a:t>بين مزايا شبكة الفيس بوك و نظام بلاك بورد لإدارة </a:t>
            </a:r>
            <a:r>
              <a:rPr lang="ar-OM" b="1" dirty="0" smtClean="0">
                <a:latin typeface="Bookman Old Style"/>
                <a:cs typeface="Bookman Old Style"/>
              </a:rPr>
              <a:t>التعلم</a:t>
            </a:r>
            <a:r>
              <a:rPr lang="en-US" b="1" dirty="0" smtClean="0">
                <a:latin typeface="Bookman Old Style"/>
                <a:cs typeface="Bookman Old Style"/>
              </a:rPr>
              <a:t>LMS</a:t>
            </a:r>
            <a:r>
              <a:rPr lang="en-US" b="1" dirty="0">
                <a:latin typeface="Bookman Old Style"/>
                <a:cs typeface="Bookman Old Style"/>
              </a:rPr>
              <a:t>، </a:t>
            </a:r>
            <a:endParaRPr lang="ar-OM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50092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OM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Simple Bold Jut Out" pitchFamily="2" charset="-78"/>
              </a:rPr>
              <a:t>مميزات الموقع</a:t>
            </a:r>
            <a:br>
              <a:rPr lang="ar-OM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Wide Latin" pitchFamily="18" charset="0"/>
                <a:cs typeface="Simple Bold Jut Out" pitchFamily="2" charset="-78"/>
              </a:rPr>
            </a:br>
            <a:endParaRPr lang="ar-OM" dirty="0"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Wide Latin" pitchFamily="18" charset="0"/>
              <a:cs typeface="Simple Bold Jut Out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شبكة تعلم اجتماعية ومجانية للمعلمين ، الطلاب والمدارس.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بيئة آمنة ومغلقة بين الطلاب والمعلمين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سهلة الاستخدام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قدرة المعلم على ادارة الصف والتحكم فيه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لا تتطلب معلومات شخصية اثناء التسجيل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ar-OM" b="1" dirty="0">
                <a:latin typeface="Times New Roman" pitchFamily="18" charset="0"/>
                <a:cs typeface="Times New Roman" pitchFamily="18" charset="0"/>
              </a:rPr>
              <a:t>لا يحتاج الطالب الى بريد الكتروني للانضمام الى الصف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ar-OM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OM" b="1" dirty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الميزات الفنية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ar-OM" sz="3000" b="1" dirty="0">
                <a:latin typeface="Bookman Old Style"/>
                <a:cs typeface="Bookman Old Style"/>
              </a:rPr>
              <a:t>نظام رصد الدرجات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ar-OM" sz="3000" b="1" dirty="0">
                <a:latin typeface="Bookman Old Style"/>
                <a:cs typeface="Bookman Old Style"/>
              </a:rPr>
              <a:t>ارشفة الرسائل والاحتفاظ بها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ar-OM" sz="3000" b="1" dirty="0">
                <a:latin typeface="Bookman Old Style"/>
                <a:cs typeface="Bookman Old Style"/>
              </a:rPr>
              <a:t>استخدام تطبيقات وبرامج تعليمية ومواقع مختلفة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ar-OM" sz="3000" b="1" dirty="0">
                <a:latin typeface="Bookman Old Style"/>
                <a:cs typeface="Bookman Old Style"/>
              </a:rPr>
              <a:t>امكانية الدخول عبر الحواسيب او الاجهزة الذكية</a:t>
            </a:r>
          </a:p>
          <a:p>
            <a:pPr marL="0" indent="0">
              <a:lnSpc>
                <a:spcPct val="140000"/>
              </a:lnSpc>
              <a:buNone/>
            </a:pPr>
            <a:endParaRPr lang="ar-OM" sz="30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06398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b="1" dirty="0" smtClean="0"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man Old Style"/>
                <a:cs typeface="Bookman Old Style"/>
              </a:rPr>
              <a:t>انشاء حساب في الموقع</a:t>
            </a:r>
            <a:endParaRPr lang="ar-OM" b="1" dirty="0">
              <a:latin typeface="Bookman Old Style"/>
              <a:cs typeface="Bookman Old Style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ar-OM" sz="3000" b="1" dirty="0">
                <a:latin typeface="Bookman Old Style"/>
                <a:cs typeface="Bookman Old Style"/>
              </a:rPr>
              <a:t>الدخول الى موقع </a:t>
            </a:r>
            <a:r>
              <a:rPr lang="en-US" sz="3000" b="1" dirty="0">
                <a:latin typeface="Bookman Old Style"/>
                <a:cs typeface="Bookman Old Style"/>
                <a:hlinkClick r:id="rId2"/>
              </a:rPr>
              <a:t>https://www.edmodo.com/</a:t>
            </a:r>
            <a:r>
              <a:rPr lang="ar-OM" sz="3000" b="1" dirty="0">
                <a:latin typeface="Bookman Old Style"/>
                <a:cs typeface="Bookman Old Style"/>
              </a:rPr>
              <a:t> </a:t>
            </a:r>
          </a:p>
          <a:p>
            <a:endParaRPr lang="ar-OM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80810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46" y="1541152"/>
            <a:ext cx="6464250" cy="4540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907704" y="528360"/>
            <a:ext cx="577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بإمكانك 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التسجيل في الموقع كمعلم او كطالب او كولي أمر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2"/>
          <p:cNvCxnSpPr/>
          <p:nvPr/>
        </p:nvCxnSpPr>
        <p:spPr>
          <a:xfrm>
            <a:off x="4542971" y="954618"/>
            <a:ext cx="893125" cy="1898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2"/>
          <p:cNvCxnSpPr/>
          <p:nvPr/>
        </p:nvCxnSpPr>
        <p:spPr>
          <a:xfrm flipH="1">
            <a:off x="6948264" y="2301810"/>
            <a:ext cx="1152128" cy="8265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7974471" y="1836976"/>
            <a:ext cx="91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كولي 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2"/>
          <p:cNvCxnSpPr/>
          <p:nvPr/>
        </p:nvCxnSpPr>
        <p:spPr>
          <a:xfrm flipH="1" flipV="1">
            <a:off x="6444208" y="3284984"/>
            <a:ext cx="1656184" cy="1238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8028384" y="4293096"/>
            <a:ext cx="918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كطالب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94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377</Words>
  <Application>Microsoft Macintosh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نسق Office</vt:lpstr>
      <vt:lpstr>علــــموا طلابكـــــم بالمقلــــــــوب مع  المنصة التعليمية التفاعلية </vt:lpstr>
      <vt:lpstr>عناصر الورشة</vt:lpstr>
      <vt:lpstr>عناصر الورشة</vt:lpstr>
      <vt:lpstr>المقصود بالتعلم المقلوب </vt:lpstr>
      <vt:lpstr>التعريف بموقع Edmodo </vt:lpstr>
      <vt:lpstr>مميزات الموقع </vt:lpstr>
      <vt:lpstr>الميزات الفنية</vt:lpstr>
      <vt:lpstr>انشاء حساب في الموقع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لنذهب الى الموقع ونتابع الخطوات معا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علــــموا طلابكـــــم بالمقلــــــــوب مع  المنصة التعليمية التفاعلية </dc:title>
  <dc:creator>lenovo01</dc:creator>
  <cp:lastModifiedBy>Maram Dawood</cp:lastModifiedBy>
  <cp:revision>21</cp:revision>
  <dcterms:created xsi:type="dcterms:W3CDTF">2015-05-04T07:36:27Z</dcterms:created>
  <dcterms:modified xsi:type="dcterms:W3CDTF">2015-05-21T22:12:59Z</dcterms:modified>
</cp:coreProperties>
</file>