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58" r:id="rId2"/>
    <p:sldId id="256" r:id="rId3"/>
    <p:sldId id="257" r:id="rId4"/>
    <p:sldId id="259" r:id="rId5"/>
    <p:sldId id="260" r:id="rId6"/>
    <p:sldId id="263" r:id="rId7"/>
    <p:sldId id="261" r:id="rId8"/>
    <p:sldId id="262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00" d="100"/>
          <a:sy n="100" d="100"/>
        </p:scale>
        <p:origin x="-1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jpe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e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3776" y="3776472"/>
            <a:ext cx="7196328" cy="1470025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ar-sa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3776" y="5257800"/>
            <a:ext cx="7196328" cy="987552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Font typeface="Wingdings 2" pitchFamily="18" charset="2"/>
              <a:buNone/>
              <a:defRPr sz="1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DB82D-3A77-2F4A-A0D8-917FAB0CB07A}" type="datetimeFigureOut">
              <a:rPr lang="en-US" smtClean="0"/>
              <a:t>4/14/15 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5" y="4267200"/>
            <a:ext cx="7612063" cy="1100138"/>
          </a:xfrm>
        </p:spPr>
        <p:txBody>
          <a:bodyPr anchor="b"/>
          <a:lstStyle>
            <a:lvl1pPr algn="ctr">
              <a:defRPr sz="4400" b="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ar-sa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414040">
            <a:off x="1779080" y="450465"/>
            <a:ext cx="5486400" cy="3626214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88900" dist="25400" dir="5400000" sx="101000" sy="101000" algn="t" rotWithShape="0">
              <a:prstClr val="black">
                <a:alpha val="5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Wingdings 2" pitchFamily="18" charset="2"/>
              <a:buNone/>
              <a:defRPr sz="1800" kern="120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5175" y="5443538"/>
            <a:ext cx="7612063" cy="804862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DB82D-3A77-2F4A-A0D8-917FAB0CB07A}" type="datetimeFigureOut">
              <a:rPr lang="en-US" smtClean="0"/>
              <a:t>4/14/15 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02087-2573-8644-BE75-E7551DFD4FF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946" y="381000"/>
            <a:ext cx="3250360" cy="16319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ar-sa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946" y="2084389"/>
            <a:ext cx="3250360" cy="3935412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ctr" defTabSz="914400" rtl="0" eaLnBrk="1" latinLnBrk="0" hangingPunct="1">
              <a:spcBef>
                <a:spcPts val="600"/>
              </a:spcBef>
              <a:buNone/>
              <a:defRPr sz="1800" b="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495800" y="6356350"/>
            <a:ext cx="1143000" cy="365125"/>
          </a:xfrm>
        </p:spPr>
        <p:txBody>
          <a:bodyPr/>
          <a:lstStyle>
            <a:lvl1pPr algn="l">
              <a:defRPr/>
            </a:lvl1pPr>
          </a:lstStyle>
          <a:p>
            <a:fld id="{013DB82D-3A77-2F4A-A0D8-917FAB0CB07A}" type="datetimeFigureOut">
              <a:rPr lang="en-US" smtClean="0"/>
              <a:t>4/14/15 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791200" y="6356350"/>
            <a:ext cx="2895600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967426" y="6356350"/>
            <a:ext cx="5334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2602087-2573-8644-BE75-E7551DFD4FF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4"/>
          </p:nvPr>
        </p:nvSpPr>
        <p:spPr>
          <a:xfrm rot="307655">
            <a:off x="4082874" y="3187732"/>
            <a:ext cx="4141140" cy="2881378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88900" dist="25400" dir="7200000" sx="101000" sy="101000" algn="t" rotWithShape="0">
              <a:prstClr val="black">
                <a:alpha val="5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ar-sa" smtClean="0"/>
              <a:t>Drag picture to placeholder or click icon to add</a:t>
            </a:r>
            <a:endParaRPr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 rot="21414752">
            <a:off x="4623469" y="338031"/>
            <a:ext cx="4141140" cy="2881378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88900" dist="25400" dir="5400000" sx="101000" sy="101000" algn="t" rotWithShape="0">
              <a:prstClr val="black">
                <a:alpha val="5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ar-sa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ar-sa" smtClean="0"/>
              <a:t>Click to edit Master text styles</a:t>
            </a:r>
          </a:p>
          <a:p>
            <a:pPr lvl="1"/>
            <a:r>
              <a:rPr lang="ar-sa" smtClean="0"/>
              <a:t>Second level</a:t>
            </a:r>
          </a:p>
          <a:p>
            <a:pPr lvl="2"/>
            <a:r>
              <a:rPr lang="ar-sa" smtClean="0"/>
              <a:t>Third level</a:t>
            </a:r>
          </a:p>
          <a:p>
            <a:pPr lvl="3"/>
            <a:r>
              <a:rPr lang="ar-sa" smtClean="0"/>
              <a:t>Fourth level</a:t>
            </a:r>
          </a:p>
          <a:p>
            <a:pPr lvl="4"/>
            <a:r>
              <a:rPr lang="ar-sa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DB82D-3A77-2F4A-A0D8-917FAB0CB07A}" type="datetimeFigureOut">
              <a:rPr lang="en-US" smtClean="0"/>
              <a:t>4/14/15 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02087-2573-8644-BE75-E7551DFD4FF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0" y="457200"/>
            <a:ext cx="1497106" cy="5810250"/>
          </a:xfrm>
        </p:spPr>
        <p:txBody>
          <a:bodyPr vert="eaVert"/>
          <a:lstStyle/>
          <a:p>
            <a:r>
              <a:rPr lang="ar-sa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6888" y="457200"/>
            <a:ext cx="6513511" cy="581025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ar-sa" smtClean="0"/>
              <a:t>Click to edit Master text styles</a:t>
            </a:r>
          </a:p>
          <a:p>
            <a:pPr lvl="1"/>
            <a:r>
              <a:rPr lang="ar-sa" smtClean="0"/>
              <a:t>Second level</a:t>
            </a:r>
          </a:p>
          <a:p>
            <a:pPr lvl="2"/>
            <a:r>
              <a:rPr lang="ar-sa" smtClean="0"/>
              <a:t>Third level</a:t>
            </a:r>
          </a:p>
          <a:p>
            <a:pPr lvl="3"/>
            <a:r>
              <a:rPr lang="ar-sa" smtClean="0"/>
              <a:t>Fourth level</a:t>
            </a:r>
          </a:p>
          <a:p>
            <a:pPr lvl="4"/>
            <a:r>
              <a:rPr lang="ar-sa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DB82D-3A77-2F4A-A0D8-917FAB0CB07A}" type="datetimeFigureOut">
              <a:rPr lang="en-US" smtClean="0"/>
              <a:t>4/14/15 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02087-2573-8644-BE75-E7551DFD4FF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ar-sa" smtClean="0"/>
              <a:t>Click to edit Master text styles</a:t>
            </a:r>
          </a:p>
          <a:p>
            <a:pPr lvl="1"/>
            <a:r>
              <a:rPr lang="ar-sa" smtClean="0"/>
              <a:t>Second level</a:t>
            </a:r>
          </a:p>
          <a:p>
            <a:pPr lvl="2"/>
            <a:r>
              <a:rPr lang="ar-sa" smtClean="0"/>
              <a:t>Third level</a:t>
            </a:r>
          </a:p>
          <a:p>
            <a:pPr lvl="3"/>
            <a:r>
              <a:rPr lang="ar-sa" smtClean="0"/>
              <a:t>Fourth level</a:t>
            </a:r>
          </a:p>
          <a:p>
            <a:pPr lvl="4"/>
            <a:r>
              <a:rPr lang="ar-sa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DB82D-3A77-2F4A-A0D8-917FAB0CB07A}" type="datetimeFigureOut">
              <a:rPr lang="en-US" smtClean="0"/>
              <a:t>4/14/15 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02087-2573-8644-BE75-E7551DFD4FF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6889" y="3774328"/>
            <a:ext cx="7199311" cy="1470025"/>
          </a:xfrm>
        </p:spPr>
        <p:txBody>
          <a:bodyPr anchor="b" anchorCtr="0"/>
          <a:lstStyle>
            <a:lvl1pPr algn="l">
              <a:defRPr sz="4800"/>
            </a:lvl1pPr>
          </a:lstStyle>
          <a:p>
            <a:r>
              <a:rPr lang="ar-sa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6888" y="5257800"/>
            <a:ext cx="7199312" cy="990600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DB82D-3A77-2F4A-A0D8-917FAB0CB07A}" type="datetimeFigureOut">
              <a:rPr lang="en-US" smtClean="0"/>
              <a:t>4/14/15 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 rot="504148">
            <a:off x="4493544" y="555043"/>
            <a:ext cx="4142460" cy="3085398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ar-sa" smtClean="0"/>
              <a:t>Drag picture to placeholder or click icon to add</a:t>
            </a:r>
            <a:endParaRPr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5" y="2236694"/>
            <a:ext cx="7612063" cy="1362075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ar-sa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175" y="3617259"/>
            <a:ext cx="7612063" cy="1500187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DB82D-3A77-2F4A-A0D8-917FAB0CB07A}" type="datetimeFigureOut">
              <a:rPr lang="en-US" smtClean="0"/>
              <a:t>4/14/15 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02087-2573-8644-BE75-E7551DFD4FF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4" y="79468"/>
            <a:ext cx="7612063" cy="1417638"/>
          </a:xfrm>
        </p:spPr>
        <p:txBody>
          <a:bodyPr/>
          <a:lstStyle/>
          <a:p>
            <a:r>
              <a:rPr lang="ar-sa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5175" y="2084388"/>
            <a:ext cx="3657600" cy="41830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ar-sa" smtClean="0"/>
              <a:t>Click to edit Master text styles</a:t>
            </a:r>
          </a:p>
          <a:p>
            <a:pPr lvl="1"/>
            <a:r>
              <a:rPr lang="ar-sa" smtClean="0"/>
              <a:t>Second level</a:t>
            </a:r>
          </a:p>
          <a:p>
            <a:pPr lvl="2"/>
            <a:r>
              <a:rPr lang="ar-sa" smtClean="0"/>
              <a:t>Third level</a:t>
            </a:r>
          </a:p>
          <a:p>
            <a:pPr lvl="3"/>
            <a:r>
              <a:rPr lang="ar-sa" smtClean="0"/>
              <a:t>Fourth level</a:t>
            </a:r>
          </a:p>
          <a:p>
            <a:pPr lvl="4"/>
            <a:r>
              <a:rPr lang="ar-sa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9637" y="2084388"/>
            <a:ext cx="3657600" cy="41830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ar-sa" smtClean="0"/>
              <a:t>Click to edit Master text styles</a:t>
            </a:r>
          </a:p>
          <a:p>
            <a:pPr lvl="1"/>
            <a:r>
              <a:rPr lang="ar-sa" smtClean="0"/>
              <a:t>Second level</a:t>
            </a:r>
          </a:p>
          <a:p>
            <a:pPr lvl="2"/>
            <a:r>
              <a:rPr lang="ar-sa" smtClean="0"/>
              <a:t>Third level</a:t>
            </a:r>
          </a:p>
          <a:p>
            <a:pPr lvl="3"/>
            <a:r>
              <a:rPr lang="ar-sa" smtClean="0"/>
              <a:t>Fourth level</a:t>
            </a:r>
          </a:p>
          <a:p>
            <a:pPr lvl="4"/>
            <a:r>
              <a:rPr lang="ar-sa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DB82D-3A77-2F4A-A0D8-917FAB0CB07A}" type="datetimeFigureOut">
              <a:rPr lang="en-US" smtClean="0"/>
              <a:t>4/14/15 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02087-2573-8644-BE75-E7551DFD4FF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4" y="79468"/>
            <a:ext cx="7612063" cy="1417638"/>
          </a:xfrm>
        </p:spPr>
        <p:txBody>
          <a:bodyPr/>
          <a:lstStyle>
            <a:lvl1pPr>
              <a:defRPr/>
            </a:lvl1pPr>
          </a:lstStyle>
          <a:p>
            <a:r>
              <a:rPr lang="ar-sa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174" y="1687512"/>
            <a:ext cx="3657600" cy="903288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5174" y="2649071"/>
            <a:ext cx="3657600" cy="360829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600"/>
            </a:lvl6pPr>
            <a:lvl7pPr marL="2055813" indent="-344488">
              <a:defRPr sz="1600"/>
            </a:lvl7pPr>
            <a:lvl8pPr marL="2055813" indent="-344488">
              <a:defRPr sz="1600"/>
            </a:lvl8pPr>
            <a:lvl9pPr marL="2055813" indent="-344488">
              <a:defRPr sz="1600"/>
            </a:lvl9pPr>
          </a:lstStyle>
          <a:p>
            <a:pPr lvl="0"/>
            <a:r>
              <a:rPr lang="ar-sa" smtClean="0"/>
              <a:t>Click to edit Master text styles</a:t>
            </a:r>
          </a:p>
          <a:p>
            <a:pPr lvl="1"/>
            <a:r>
              <a:rPr lang="ar-sa" smtClean="0"/>
              <a:t>Second level</a:t>
            </a:r>
          </a:p>
          <a:p>
            <a:pPr lvl="2"/>
            <a:r>
              <a:rPr lang="ar-sa" smtClean="0"/>
              <a:t>Third level</a:t>
            </a:r>
          </a:p>
          <a:p>
            <a:pPr lvl="3"/>
            <a:r>
              <a:rPr lang="ar-sa" smtClean="0"/>
              <a:t>Fourth level</a:t>
            </a:r>
          </a:p>
          <a:p>
            <a:pPr lvl="4"/>
            <a:r>
              <a:rPr lang="ar-sa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9637" y="1687512"/>
            <a:ext cx="3657600" cy="903288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9637" y="2649071"/>
            <a:ext cx="3657600" cy="360829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600"/>
            </a:lvl6pPr>
            <a:lvl7pPr marL="2055813" indent="-344488">
              <a:defRPr sz="1600"/>
            </a:lvl7pPr>
            <a:lvl8pPr marL="2055813" indent="-344488">
              <a:defRPr sz="1600"/>
            </a:lvl8pPr>
            <a:lvl9pPr marL="2055813" indent="-344488">
              <a:defRPr sz="1600"/>
            </a:lvl9pPr>
          </a:lstStyle>
          <a:p>
            <a:pPr lvl="0"/>
            <a:r>
              <a:rPr lang="ar-sa" smtClean="0"/>
              <a:t>Click to edit Master text styles</a:t>
            </a:r>
          </a:p>
          <a:p>
            <a:pPr lvl="1"/>
            <a:r>
              <a:rPr lang="ar-sa" smtClean="0"/>
              <a:t>Second level</a:t>
            </a:r>
          </a:p>
          <a:p>
            <a:pPr lvl="2"/>
            <a:r>
              <a:rPr lang="ar-sa" smtClean="0"/>
              <a:t>Third level</a:t>
            </a:r>
          </a:p>
          <a:p>
            <a:pPr lvl="3"/>
            <a:r>
              <a:rPr lang="ar-sa" smtClean="0"/>
              <a:t>Fourth level</a:t>
            </a:r>
          </a:p>
          <a:p>
            <a:pPr lvl="4"/>
            <a:r>
              <a:rPr lang="ar-sa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DB82D-3A77-2F4A-A0D8-917FAB0CB07A}" type="datetimeFigureOut">
              <a:rPr lang="en-US" smtClean="0"/>
              <a:t>4/14/15 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02087-2573-8644-BE75-E7551DFD4FF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DB82D-3A77-2F4A-A0D8-917FAB0CB07A}" type="datetimeFigureOut">
              <a:rPr lang="en-US" smtClean="0"/>
              <a:t>4/14/15 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02087-2573-8644-BE75-E7551DFD4FF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DB82D-3A77-2F4A-A0D8-917FAB0CB07A}" type="datetimeFigureOut">
              <a:rPr lang="en-US" smtClean="0"/>
              <a:t>4/14/15 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02087-2573-8644-BE75-E7551DFD4FF7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946" y="381000"/>
            <a:ext cx="3250360" cy="16319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ar-sa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5800" y="381000"/>
            <a:ext cx="4149725" cy="588645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Click to edit Master text styles</a:t>
            </a:r>
          </a:p>
          <a:p>
            <a:pPr lvl="1"/>
            <a:r>
              <a:rPr lang="ar-sa" smtClean="0"/>
              <a:t>Second level</a:t>
            </a:r>
          </a:p>
          <a:p>
            <a:pPr lvl="2"/>
            <a:r>
              <a:rPr lang="ar-sa" smtClean="0"/>
              <a:t>Third level</a:t>
            </a:r>
          </a:p>
          <a:p>
            <a:pPr lvl="3"/>
            <a:r>
              <a:rPr lang="ar-sa" smtClean="0"/>
              <a:t>Fourth level</a:t>
            </a:r>
          </a:p>
          <a:p>
            <a:pPr lvl="4"/>
            <a:r>
              <a:rPr lang="ar-sa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946" y="2084389"/>
            <a:ext cx="3250360" cy="3935412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ctr" defTabSz="914400" rtl="0" eaLnBrk="1" latinLnBrk="0" hangingPunct="1">
              <a:spcBef>
                <a:spcPts val="600"/>
              </a:spcBef>
              <a:buNone/>
              <a:defRPr sz="1800" b="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495800" y="6356350"/>
            <a:ext cx="1143000" cy="365125"/>
          </a:xfrm>
        </p:spPr>
        <p:txBody>
          <a:bodyPr/>
          <a:lstStyle>
            <a:lvl1pPr algn="l">
              <a:defRPr/>
            </a:lvl1pPr>
          </a:lstStyle>
          <a:p>
            <a:fld id="{013DB82D-3A77-2F4A-A0D8-917FAB0CB07A}" type="datetimeFigureOut">
              <a:rPr lang="en-US" smtClean="0"/>
              <a:t>4/14/15 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791200" y="6356350"/>
            <a:ext cx="2895600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967426" y="6356350"/>
            <a:ext cx="5334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2602087-2573-8644-BE75-E7551DFD4FF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5174" y="79468"/>
            <a:ext cx="7612063" cy="1417638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/>
          <a:p>
            <a:r>
              <a:rPr lang="ar-sa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175" y="2070846"/>
            <a:ext cx="7612064" cy="41820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 smtClean="0"/>
              <a:t>Click to edit Master text styles</a:t>
            </a:r>
          </a:p>
          <a:p>
            <a:pPr lvl="1"/>
            <a:r>
              <a:rPr lang="ar-sa" smtClean="0"/>
              <a:t>Second level</a:t>
            </a:r>
          </a:p>
          <a:p>
            <a:pPr lvl="2"/>
            <a:r>
              <a:rPr lang="ar-sa" smtClean="0"/>
              <a:t>Third level</a:t>
            </a:r>
          </a:p>
          <a:p>
            <a:pPr lvl="3"/>
            <a:r>
              <a:rPr lang="ar-sa" smtClean="0"/>
              <a:t>Fourth level</a:t>
            </a:r>
          </a:p>
          <a:p>
            <a:pPr lvl="4"/>
            <a:r>
              <a:rPr lang="ar-sa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013DB82D-3A77-2F4A-A0D8-917FAB0CB07A}" type="datetimeFigureOut">
              <a:rPr lang="en-US" smtClean="0"/>
              <a:t>4/14/15 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3753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5300" y="6356350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22602087-2573-8644-BE75-E7551DFD4FF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800" kern="1200">
          <a:solidFill>
            <a:schemeClr val="tx2"/>
          </a:solidFill>
          <a:effectLst>
            <a:outerShdw blurRad="50800" dist="25400" dir="2700000" algn="tl" rotWithShape="0">
              <a:schemeClr val="bg1">
                <a:alpha val="40000"/>
              </a:scheme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Font typeface="Wingdings 2" pitchFamily="18" charset="2"/>
        <a:buChar char=""/>
        <a:defRPr sz="24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Font typeface="Wingdings 2" pitchFamily="18" charset="2"/>
        <a:buChar char=""/>
        <a:defRPr sz="22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Font typeface="Wingdings 2" pitchFamily="18" charset="2"/>
        <a:buChar char=""/>
        <a:defRPr sz="20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5pPr>
      <a:lvl6pPr marL="2055813" indent="-344488" algn="l" defTabSz="914400" rtl="0" eaLnBrk="1" latinLnBrk="0" hangingPunct="1">
        <a:spcBef>
          <a:spcPct val="20000"/>
        </a:spcBef>
        <a:buFont typeface="Wingdings 2" pitchFamily="18" charset="2"/>
        <a:buChar char=""/>
        <a:defRPr lang="en-US" sz="1800" kern="1200" dirty="0" smtClean="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6pPr>
      <a:lvl7pPr marL="2398713" indent="-344488" algn="l" defTabSz="914400" rtl="0" eaLnBrk="1" latinLnBrk="0" hangingPunct="1">
        <a:spcBef>
          <a:spcPct val="20000"/>
        </a:spcBef>
        <a:buFont typeface="Wingdings 2" pitchFamily="18" charset="2"/>
        <a:buChar char=""/>
        <a:defRPr lang="en-US" sz="1800" kern="1200" dirty="0" smtClean="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7pPr>
      <a:lvl8pPr marL="2743200" indent="-344488" algn="l" defTabSz="914400" rtl="0" eaLnBrk="1" latinLnBrk="0" hangingPunct="1">
        <a:spcBef>
          <a:spcPct val="20000"/>
        </a:spcBef>
        <a:buFont typeface="Wingdings 2" pitchFamily="18" charset="2"/>
        <a:buChar char=""/>
        <a:defRPr lang="en-US" sz="1800" kern="1200" dirty="0" smtClean="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8pPr>
      <a:lvl9pPr marL="3087688" indent="-344488" algn="l" defTabSz="914400" rtl="0" eaLnBrk="1" latinLnBrk="0" hangingPunct="1">
        <a:spcBef>
          <a:spcPct val="20000"/>
        </a:spcBef>
        <a:buFont typeface="Wingdings 2" pitchFamily="18" charset="2"/>
        <a:buChar char=""/>
        <a:defRPr lang="en-US" sz="1800" kern="1200" dirty="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hyperlink" Target="file://localhost/Users/Maram/Desktop/%D8%A7%D9%84%D8%B5%D9%8A%D8%BA%20%D8%A7%D9%84%D8%B1%D9%8A%D8%A7%D8%B6%D9%8A%D8%A9.mp4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855222"/>
            <a:ext cx="3902709" cy="4002778"/>
          </a:xfrm>
          <a:prstGeom prst="rect">
            <a:avLst/>
          </a:prstGeom>
        </p:spPr>
      </p:pic>
      <p:sp>
        <p:nvSpPr>
          <p:cNvPr id="5" name="Oval Callout 4">
            <a:hlinkClick r:id="rId3" action="ppaction://hlinkfile"/>
          </p:cNvPr>
          <p:cNvSpPr/>
          <p:nvPr/>
        </p:nvSpPr>
        <p:spPr>
          <a:xfrm>
            <a:off x="1879600" y="977900"/>
            <a:ext cx="3568700" cy="1968500"/>
          </a:xfrm>
          <a:prstGeom prst="wedgeEllipseCallout">
            <a:avLst>
              <a:gd name="adj1" fmla="val -32577"/>
              <a:gd name="adj2" fmla="val 65726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3600" dirty="0" smtClean="0">
                <a:ln w="18415" cmpd="sng">
                  <a:solidFill>
                    <a:srgbClr val="000000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ساعدوني في حل المسألة </a:t>
            </a:r>
            <a:endParaRPr lang="en-US" sz="3600" dirty="0">
              <a:ln w="18415" cmpd="sng">
                <a:solidFill>
                  <a:srgbClr val="000000"/>
                </a:solidFill>
                <a:prstDash val="solid"/>
              </a:ln>
              <a:solidFill>
                <a:srgbClr val="00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073767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46417" y="2984140"/>
            <a:ext cx="5134535" cy="1702160"/>
          </a:xfrm>
        </p:spPr>
        <p:txBody>
          <a:bodyPr>
            <a:noAutofit/>
          </a:bodyPr>
          <a:lstStyle/>
          <a:p>
            <a:r>
              <a:rPr lang="ar-sa" sz="7200" dirty="0" smtClean="0"/>
              <a:t>الصيغ الرياضية</a:t>
            </a:r>
            <a:endParaRPr lang="en-US" sz="7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06717" y="5597371"/>
            <a:ext cx="3309803" cy="1260629"/>
          </a:xfrm>
        </p:spPr>
        <p:txBody>
          <a:bodyPr>
            <a:normAutofit/>
          </a:bodyPr>
          <a:lstStyle/>
          <a:p>
            <a:r>
              <a:rPr lang="ar-sa" sz="2000" dirty="0" smtClean="0"/>
              <a:t>اعداد الاستاذة: منـــار الوهيبيـــة</a:t>
            </a:r>
            <a:endParaRPr lang="en-US" sz="2000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41300" y="2489200"/>
            <a:ext cx="4851400" cy="377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66705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z="6000" dirty="0" smtClean="0"/>
              <a:t>ماذا اتعلم!!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174" y="2256865"/>
            <a:ext cx="7612064" cy="4182035"/>
          </a:xfrm>
        </p:spPr>
        <p:txBody>
          <a:bodyPr>
            <a:normAutofit/>
          </a:bodyPr>
          <a:lstStyle/>
          <a:p>
            <a:pPr algn="r"/>
            <a:r>
              <a:rPr lang="ar-sa" sz="4000" b="1" dirty="0" smtClean="0"/>
              <a:t>مفهوم الصيغ الرياضية</a:t>
            </a:r>
          </a:p>
          <a:p>
            <a:pPr algn="r"/>
            <a:r>
              <a:rPr lang="ar-sa" sz="4000" b="1" dirty="0" smtClean="0"/>
              <a:t>ادخال الصيغ الرياضية</a:t>
            </a:r>
          </a:p>
          <a:p>
            <a:pPr algn="r"/>
            <a:r>
              <a:rPr lang="ar-sa" sz="4000" b="1" dirty="0" smtClean="0"/>
              <a:t>ادراج مخططات بيانية</a:t>
            </a:r>
          </a:p>
          <a:p>
            <a:pPr marL="0" indent="0" algn="r">
              <a:buNone/>
            </a:pPr>
            <a:endParaRPr lang="ar-sa" sz="4000" b="1" dirty="0" smtClean="0"/>
          </a:p>
          <a:p>
            <a:pPr algn="r"/>
            <a:endParaRPr lang="en-US" sz="40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1600" y="79468"/>
            <a:ext cx="2387600" cy="1660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6751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1937" y="108136"/>
            <a:ext cx="7612063" cy="1417638"/>
          </a:xfrm>
        </p:spPr>
        <p:txBody>
          <a:bodyPr/>
          <a:lstStyle/>
          <a:p>
            <a:r>
              <a:rPr lang="ar-sa" dirty="0" smtClean="0"/>
              <a:t>الصيغة الرياضية </a:t>
            </a:r>
            <a:r>
              <a:rPr lang="en-US" dirty="0" smtClean="0"/>
              <a:t>Formula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5668" y="1640074"/>
            <a:ext cx="7612064" cy="4182035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ar-sa" sz="4000" b="1" dirty="0" smtClean="0"/>
              <a:t>معادلة تعمل على :</a:t>
            </a:r>
          </a:p>
          <a:p>
            <a:pPr marL="0" indent="0" algn="r">
              <a:buNone/>
            </a:pPr>
            <a:r>
              <a:rPr lang="ar-sa" sz="4000" b="1" dirty="0"/>
              <a:t>	</a:t>
            </a:r>
            <a:r>
              <a:rPr lang="ar-sa" sz="4000" b="1" dirty="0" smtClean="0"/>
              <a:t>            اجراء عمليات حسابية </a:t>
            </a:r>
          </a:p>
          <a:p>
            <a:pPr marL="0" indent="0" algn="r">
              <a:buNone/>
            </a:pPr>
            <a:r>
              <a:rPr lang="ar-sa" sz="4000" b="1" dirty="0" smtClean="0"/>
              <a:t>تتكون من:</a:t>
            </a:r>
          </a:p>
          <a:p>
            <a:pPr marL="0" indent="0" algn="r">
              <a:buNone/>
            </a:pPr>
            <a:r>
              <a:rPr lang="ar-sa" sz="3200" b="1" dirty="0"/>
              <a:t>	</a:t>
            </a:r>
            <a:endParaRPr lang="ar-sa" sz="3200" b="1" dirty="0" smtClean="0"/>
          </a:p>
          <a:p>
            <a:pPr marL="0" indent="0" algn="r">
              <a:buNone/>
            </a:pPr>
            <a:r>
              <a:rPr lang="ar-sa" sz="3200" b="1" dirty="0"/>
              <a:t>	</a:t>
            </a:r>
            <a:r>
              <a:rPr lang="ar-sa" sz="3200" b="1" dirty="0" smtClean="0"/>
              <a:t> </a:t>
            </a:r>
            <a:endParaRPr lang="en-US" sz="32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1600" y="79468"/>
            <a:ext cx="2387600" cy="166043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417234">
            <a:off x="6738660" y="4404233"/>
            <a:ext cx="1485900" cy="217436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5268" y="4508500"/>
            <a:ext cx="2306696" cy="1931858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5754964" y="4699000"/>
            <a:ext cx="1206373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8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آاو</a:t>
            </a:r>
            <a:endParaRPr lang="ar-sa" sz="80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800695" y="4851400"/>
            <a:ext cx="1206373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8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آاو</a:t>
            </a:r>
            <a:endParaRPr lang="ar-sa" sz="80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pic>
        <p:nvPicPr>
          <p:cNvPr id="19" name="Picture 18" descr="download.jpe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291"/>
          <a:stretch/>
        </p:blipFill>
        <p:spPr>
          <a:xfrm>
            <a:off x="290339" y="4409170"/>
            <a:ext cx="2483195" cy="2019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84614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z="6600" dirty="0" smtClean="0"/>
              <a:t>نشاط جماعي</a:t>
            </a:r>
            <a:endParaRPr lang="en-US" sz="6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r">
              <a:buNone/>
            </a:pPr>
            <a:r>
              <a:rPr lang="ar-sa" sz="3200" b="1" dirty="0" smtClean="0"/>
              <a:t>ابحث عن اشكال مستطيلة او مربعة في الفصل</a:t>
            </a:r>
          </a:p>
          <a:p>
            <a:pPr marL="0" indent="0" algn="r">
              <a:buNone/>
            </a:pPr>
            <a:r>
              <a:rPr lang="ar-sa" sz="3200" b="1" dirty="0" smtClean="0"/>
              <a:t>خذ قياسات الشكل باستخدام المسطرة</a:t>
            </a:r>
          </a:p>
          <a:p>
            <a:pPr marL="0" indent="0" algn="r">
              <a:buNone/>
            </a:pPr>
            <a:r>
              <a:rPr lang="ar-sa" sz="3200" b="1" dirty="0" smtClean="0"/>
              <a:t>احسب مساحة الشكل</a:t>
            </a:r>
            <a:endParaRPr lang="ar-sa" sz="32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000" y="79468"/>
            <a:ext cx="2387600" cy="1660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88692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z="6600" dirty="0" smtClean="0"/>
              <a:t>نشاط فردي</a:t>
            </a:r>
            <a:endParaRPr lang="en-US" sz="6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r">
              <a:buNone/>
            </a:pPr>
            <a:r>
              <a:rPr lang="ar-sa" sz="3600" b="1" dirty="0" smtClean="0"/>
              <a:t>افتح مصنف في برنامج </a:t>
            </a:r>
            <a:r>
              <a:rPr lang="en-US" sz="3600" b="1" dirty="0" smtClean="0"/>
              <a:t>Excel</a:t>
            </a:r>
            <a:endParaRPr lang="ar-sa" sz="3600" b="1" dirty="0" smtClean="0"/>
          </a:p>
          <a:p>
            <a:pPr marL="0" indent="0" algn="r">
              <a:buNone/>
            </a:pPr>
            <a:r>
              <a:rPr lang="ar-sa" sz="3600" b="1" dirty="0" smtClean="0"/>
              <a:t>صمم جدول بنفس الجدول الموجود في ورقة النشاط الجماعي</a:t>
            </a:r>
          </a:p>
          <a:p>
            <a:pPr marL="0" indent="0" algn="r">
              <a:buNone/>
            </a:pPr>
            <a:r>
              <a:rPr lang="ar-sa" sz="3600" b="1" dirty="0" smtClean="0"/>
              <a:t>قم بتنسيق الجدول </a:t>
            </a:r>
          </a:p>
          <a:p>
            <a:pPr marL="0" indent="0" algn="r">
              <a:buNone/>
            </a:pPr>
            <a:endParaRPr lang="en-US" sz="3600" b="1" dirty="0" smtClean="0"/>
          </a:p>
          <a:p>
            <a:pPr marL="0" indent="0" algn="r">
              <a:buNone/>
            </a:pPr>
            <a:endParaRPr lang="en-US" sz="36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000" y="79468"/>
            <a:ext cx="2387600" cy="1660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26289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1937" y="181068"/>
            <a:ext cx="7612063" cy="1417638"/>
          </a:xfrm>
        </p:spPr>
        <p:txBody>
          <a:bodyPr/>
          <a:lstStyle/>
          <a:p>
            <a:r>
              <a:rPr lang="ar-sa" dirty="0" smtClean="0"/>
              <a:t>حساب مساحة المستطيل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22875052"/>
              </p:ext>
            </p:extLst>
          </p:nvPr>
        </p:nvGraphicFramePr>
        <p:xfrm>
          <a:off x="765175" y="2514600"/>
          <a:ext cx="7612064" cy="21335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06032"/>
                <a:gridCol w="3806032"/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ar-sa" sz="3200" dirty="0" smtClean="0">
                          <a:solidFill>
                            <a:srgbClr val="008000"/>
                          </a:solidFill>
                        </a:rPr>
                        <a:t>حساب مساحة المستطيل</a:t>
                      </a:r>
                      <a:endParaRPr lang="en-US" sz="3200" dirty="0">
                        <a:solidFill>
                          <a:srgbClr val="008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sz="2800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2800" dirty="0" smtClean="0"/>
                        <a:t>الطول</a:t>
                      </a:r>
                      <a:endParaRPr lang="en-US" sz="2800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sz="2800" b="1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2800" dirty="0" smtClean="0"/>
                        <a:t>العرض</a:t>
                      </a:r>
                      <a:endParaRPr lang="en-US" sz="2800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sz="2800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2800" dirty="0" smtClean="0"/>
                        <a:t>المساحة</a:t>
                      </a:r>
                      <a:endParaRPr lang="en-US" sz="2800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000" y="79468"/>
            <a:ext cx="2387600" cy="166043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531937" y="5200134"/>
            <a:ext cx="646708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4800" b="1" dirty="0" smtClean="0">
                <a:solidFill>
                  <a:schemeClr val="bg1"/>
                </a:solidFill>
              </a:rPr>
              <a:t>مساحة المستطيل = الطول * العرض</a:t>
            </a:r>
            <a:endParaRPr lang="en-US" sz="4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87628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smtClean="0"/>
              <a:t>حساب مساحة المربع</a:t>
            </a:r>
            <a:endParaRPr lang="en-US" dirty="0"/>
          </a:p>
        </p:txBody>
      </p:sp>
      <p:graphicFrame>
        <p:nvGraphicFramePr>
          <p:cNvPr id="4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59585901"/>
              </p:ext>
            </p:extLst>
          </p:nvPr>
        </p:nvGraphicFramePr>
        <p:xfrm>
          <a:off x="765175" y="2514600"/>
          <a:ext cx="7612064" cy="21335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06032"/>
                <a:gridCol w="3806032"/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ar-sa" sz="3200" dirty="0" smtClean="0">
                          <a:solidFill>
                            <a:srgbClr val="008000"/>
                          </a:solidFill>
                        </a:rPr>
                        <a:t>حساب مساحة المربع</a:t>
                      </a:r>
                      <a:endParaRPr lang="en-US" sz="3200" dirty="0">
                        <a:solidFill>
                          <a:srgbClr val="008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sz="2800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2800" dirty="0" smtClean="0"/>
                        <a:t>الطول</a:t>
                      </a:r>
                      <a:endParaRPr lang="en-US" sz="2800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sz="2800" b="1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2800" dirty="0" smtClean="0"/>
                        <a:t>العرض</a:t>
                      </a:r>
                      <a:endParaRPr lang="en-US" sz="2800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sz="2800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2800" dirty="0" smtClean="0"/>
                        <a:t>المساحة</a:t>
                      </a:r>
                      <a:endParaRPr lang="en-US" sz="2800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1176337" y="5200134"/>
            <a:ext cx="650152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4800" b="1" dirty="0" smtClean="0">
                <a:solidFill>
                  <a:schemeClr val="bg1"/>
                </a:solidFill>
              </a:rPr>
              <a:t>مساحة المربع = طول الضلع * نفسه</a:t>
            </a:r>
            <a:endParaRPr lang="en-US" sz="4800" b="1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000" y="79468"/>
            <a:ext cx="2387600" cy="1660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07566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8274" y="82736"/>
            <a:ext cx="7612063" cy="1417638"/>
          </a:xfrm>
        </p:spPr>
        <p:txBody>
          <a:bodyPr/>
          <a:lstStyle/>
          <a:p>
            <a:r>
              <a:rPr lang="ar-sa" dirty="0" smtClean="0"/>
              <a:t>ادخال الصيغة الرياضية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r">
              <a:buNone/>
            </a:pPr>
            <a:r>
              <a:rPr lang="ar-sa" sz="4000" b="1" dirty="0" smtClean="0"/>
              <a:t>تبدأ الصيغة الرياضية دائما بعلامة </a:t>
            </a:r>
            <a:endParaRPr lang="en-US" sz="40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000" y="79468"/>
            <a:ext cx="2387600" cy="1660432"/>
          </a:xfrm>
          <a:prstGeom prst="rect">
            <a:avLst/>
          </a:prstGeom>
        </p:spPr>
      </p:pic>
      <p:sp>
        <p:nvSpPr>
          <p:cNvPr id="5" name="Equal 4"/>
          <p:cNvSpPr/>
          <p:nvPr/>
        </p:nvSpPr>
        <p:spPr>
          <a:xfrm>
            <a:off x="1981200" y="2172446"/>
            <a:ext cx="1104900" cy="596154"/>
          </a:xfrm>
          <a:prstGeom prst="mathEqual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369455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Habitat">
  <a:themeElements>
    <a:clrScheme name="Habitat">
      <a:dk1>
        <a:sysClr val="windowText" lastClr="000000"/>
      </a:dk1>
      <a:lt1>
        <a:sysClr val="window" lastClr="FFFFFF"/>
      </a:lt1>
      <a:dk2>
        <a:srgbClr val="194431"/>
      </a:dk2>
      <a:lt2>
        <a:srgbClr val="F0E6C3"/>
      </a:lt2>
      <a:accent1>
        <a:srgbClr val="F8C000"/>
      </a:accent1>
      <a:accent2>
        <a:srgbClr val="F88600"/>
      </a:accent2>
      <a:accent3>
        <a:srgbClr val="F83500"/>
      </a:accent3>
      <a:accent4>
        <a:srgbClr val="8B723D"/>
      </a:accent4>
      <a:accent5>
        <a:srgbClr val="818B3D"/>
      </a:accent5>
      <a:accent6>
        <a:srgbClr val="586215"/>
      </a:accent6>
      <a:hlink>
        <a:srgbClr val="FF621D"/>
      </a:hlink>
      <a:folHlink>
        <a:srgbClr val="F3D260"/>
      </a:folHlink>
    </a:clrScheme>
    <a:fontScheme name="Habitat">
      <a:majorFont>
        <a:latin typeface="Book Antiqua"/>
        <a:ea typeface=""/>
        <a:cs typeface=""/>
        <a:font script="Jpan" typeface="ＭＳ 明朝"/>
      </a:majorFont>
      <a:minorFont>
        <a:latin typeface="Book Antiqua"/>
        <a:ea typeface=""/>
        <a:cs typeface=""/>
        <a:font script="Jpan" typeface="ＭＳ 明朝"/>
      </a:minorFont>
    </a:fontScheme>
    <a:fmtScheme name="Habitat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10000"/>
                <a:satMod val="130000"/>
              </a:schemeClr>
              <a:schemeClr val="phClr">
                <a:satMod val="275000"/>
              </a:schemeClr>
            </a:duotone>
          </a:blip>
          <a:tile tx="0" ty="0" sx="40000" sy="4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40000"/>
                <a:satMod val="130000"/>
              </a:schemeClr>
              <a:schemeClr val="phClr">
                <a:satMod val="275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0000"/>
              <a:satMod val="105000"/>
            </a:schemeClr>
          </a:solidFill>
          <a:prstDash val="solid"/>
        </a:ln>
        <a:ln w="25400" cap="flat" cmpd="sng" algn="ctr">
          <a:solidFill>
            <a:schemeClr val="phClr">
              <a:shade val="80000"/>
            </a:schemeClr>
          </a:solidFill>
          <a:prstDash val="solid"/>
        </a:ln>
        <a:ln w="25400" cap="flat" cmpd="sng" algn="ctr">
          <a:solidFill>
            <a:schemeClr val="phClr">
              <a:shade val="7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r="4200000" sx="105000" sy="105000" algn="t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76200" dist="25400" dir="13200000">
              <a:srgbClr val="000000">
                <a:alpha val="80000"/>
              </a:srgbClr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19800000"/>
            </a:lightRig>
          </a:scene3d>
          <a:sp3d prstMaterial="softEdge">
            <a:bevelT w="0" h="0"/>
          </a:sp3d>
        </a:effectStyle>
      </a:effectStyleLst>
      <a:bgFillStyleLst>
        <a:blipFill rotWithShape="1">
          <a:blip xmlns:r="http://schemas.openxmlformats.org/officeDocument/2006/relationships" r:embed="rId3"/>
          <a:stretch/>
        </a:blipFill>
        <a:blipFill rotWithShape="1">
          <a:blip xmlns:r="http://schemas.openxmlformats.org/officeDocument/2006/relationships" r:embed="rId4"/>
          <a:stretch/>
        </a:blipFill>
        <a:blipFill rotWithShape="1">
          <a:blip xmlns:r="http://schemas.openxmlformats.org/officeDocument/2006/relationships" r:embed="rId5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Habitat.thmx</Template>
  <TotalTime>132</TotalTime>
  <Words>109</Words>
  <Application>Microsoft Macintosh PowerPoint</Application>
  <PresentationFormat>On-screen Show (4:3)</PresentationFormat>
  <Paragraphs>37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Habitat</vt:lpstr>
      <vt:lpstr>PowerPoint Presentation</vt:lpstr>
      <vt:lpstr>الصيغ الرياضية</vt:lpstr>
      <vt:lpstr>ماذا اتعلم!!</vt:lpstr>
      <vt:lpstr>الصيغة الرياضية Formula</vt:lpstr>
      <vt:lpstr>نشاط جماعي</vt:lpstr>
      <vt:lpstr>نشاط فردي</vt:lpstr>
      <vt:lpstr>حساب مساحة المستطيل</vt:lpstr>
      <vt:lpstr>حساب مساحة المربع</vt:lpstr>
      <vt:lpstr>ادخال الصيغة الرياضية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الصيغ الرياضية</dc:title>
  <dc:creator>Maram Dawood</dc:creator>
  <cp:lastModifiedBy>Maram Dawood</cp:lastModifiedBy>
  <cp:revision>10</cp:revision>
  <dcterms:created xsi:type="dcterms:W3CDTF">2015-04-14T19:06:16Z</dcterms:created>
  <dcterms:modified xsi:type="dcterms:W3CDTF">2015-04-14T21:18:56Z</dcterms:modified>
</cp:coreProperties>
</file>