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70" r:id="rId11"/>
    <p:sldId id="265" r:id="rId12"/>
    <p:sldId id="266" r:id="rId13"/>
    <p:sldId id="267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E8C85-59DD-4A4E-821D-7481FB712071}" type="doc">
      <dgm:prSet loTypeId="urn:microsoft.com/office/officeart/2005/8/layout/default" loCatId="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FE42D1D-0DD5-2D4B-B948-7CFB85200DF9}">
      <dgm:prSet phldrT="[Text]" custT="1"/>
      <dgm:spPr/>
      <dgm:t>
        <a:bodyPr/>
        <a:lstStyle/>
        <a:p>
          <a:r>
            <a:rPr lang="ar-SA" sz="4200" dirty="0" smtClean="0"/>
            <a:t>الأقواس </a:t>
          </a:r>
          <a:r>
            <a:rPr lang="ar-SA" sz="8800" b="1" dirty="0" smtClean="0">
              <a:solidFill>
                <a:srgbClr val="FF0000"/>
              </a:solidFill>
            </a:rPr>
            <a:t>()</a:t>
          </a:r>
          <a:endParaRPr lang="en-US" sz="8800" b="1" dirty="0">
            <a:solidFill>
              <a:srgbClr val="FF0000"/>
            </a:solidFill>
          </a:endParaRPr>
        </a:p>
      </dgm:t>
    </dgm:pt>
    <dgm:pt modelId="{BE2E224C-1323-6949-A466-7151A92403B2}" type="parTrans" cxnId="{ADFC9AC4-FE59-1E46-90BA-F1BDC5B23C30}">
      <dgm:prSet/>
      <dgm:spPr/>
      <dgm:t>
        <a:bodyPr/>
        <a:lstStyle/>
        <a:p>
          <a:endParaRPr lang="en-US"/>
        </a:p>
      </dgm:t>
    </dgm:pt>
    <dgm:pt modelId="{C7E945B5-C1EB-214C-8F94-34072D371D4C}" type="sibTrans" cxnId="{ADFC9AC4-FE59-1E46-90BA-F1BDC5B23C30}">
      <dgm:prSet/>
      <dgm:spPr/>
      <dgm:t>
        <a:bodyPr/>
        <a:lstStyle/>
        <a:p>
          <a:endParaRPr lang="en-US"/>
        </a:p>
      </dgm:t>
    </dgm:pt>
    <dgm:pt modelId="{109C0DEC-7894-7E4A-9740-9F51321283E3}">
      <dgm:prSet phldrT="[Text]" custT="1"/>
      <dgm:spPr/>
      <dgm:t>
        <a:bodyPr/>
        <a:lstStyle/>
        <a:p>
          <a:r>
            <a:rPr lang="ar-SA" sz="4400" dirty="0" smtClean="0"/>
            <a:t>النسبة المئوية  </a:t>
          </a:r>
          <a:r>
            <a:rPr lang="ar-SA" sz="8800" b="1" dirty="0" smtClean="0">
              <a:solidFill>
                <a:srgbClr val="FF0000"/>
              </a:solidFill>
            </a:rPr>
            <a:t>٪</a:t>
          </a:r>
        </a:p>
      </dgm:t>
    </dgm:pt>
    <dgm:pt modelId="{B581E00E-263C-1C49-A9E9-96EE196BBDB1}" type="parTrans" cxnId="{4B98A21F-1B82-9B46-AA49-1F26FCFBBFD6}">
      <dgm:prSet/>
      <dgm:spPr/>
      <dgm:t>
        <a:bodyPr/>
        <a:lstStyle/>
        <a:p>
          <a:endParaRPr lang="en-US"/>
        </a:p>
      </dgm:t>
    </dgm:pt>
    <dgm:pt modelId="{921E196B-FD25-0347-B8AF-8F57658A15C9}" type="sibTrans" cxnId="{4B98A21F-1B82-9B46-AA49-1F26FCFBBFD6}">
      <dgm:prSet/>
      <dgm:spPr/>
      <dgm:t>
        <a:bodyPr/>
        <a:lstStyle/>
        <a:p>
          <a:endParaRPr lang="en-US"/>
        </a:p>
      </dgm:t>
    </dgm:pt>
    <dgm:pt modelId="{BC96F1BC-EC13-4B44-B93E-194CE7C78F11}">
      <dgm:prSet phldrT="[Text]" custT="1"/>
      <dgm:spPr/>
      <dgm:t>
        <a:bodyPr/>
        <a:lstStyle/>
        <a:p>
          <a:r>
            <a:rPr lang="ar-SA" sz="4400" dirty="0" smtClean="0"/>
            <a:t>الأس </a:t>
          </a:r>
          <a:r>
            <a:rPr lang="ar-SA" sz="11500" b="1" dirty="0" smtClean="0">
              <a:solidFill>
                <a:srgbClr val="FF0000"/>
              </a:solidFill>
            </a:rPr>
            <a:t>^</a:t>
          </a:r>
          <a:endParaRPr lang="en-US" sz="11500" b="1" dirty="0">
            <a:solidFill>
              <a:srgbClr val="FF0000"/>
            </a:solidFill>
          </a:endParaRPr>
        </a:p>
      </dgm:t>
    </dgm:pt>
    <dgm:pt modelId="{4768A398-CD94-E34C-B834-FB73FB3933CE}" type="parTrans" cxnId="{554BA668-EC32-FE45-93A3-4DE585751E5C}">
      <dgm:prSet/>
      <dgm:spPr/>
      <dgm:t>
        <a:bodyPr/>
        <a:lstStyle/>
        <a:p>
          <a:endParaRPr lang="en-US"/>
        </a:p>
      </dgm:t>
    </dgm:pt>
    <dgm:pt modelId="{A65DDE6F-882B-EA45-B3D8-A36426A04E24}" type="sibTrans" cxnId="{554BA668-EC32-FE45-93A3-4DE585751E5C}">
      <dgm:prSet/>
      <dgm:spPr/>
      <dgm:t>
        <a:bodyPr/>
        <a:lstStyle/>
        <a:p>
          <a:endParaRPr lang="en-US"/>
        </a:p>
      </dgm:t>
    </dgm:pt>
    <dgm:pt modelId="{A5FEA3B3-3F0F-194C-B3AE-096553A44C31}" type="pres">
      <dgm:prSet presAssocID="{4D2E8C85-59DD-4A4E-821D-7481FB7120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F5C94F-2DBD-8946-A5FB-EE69D429CE35}" type="pres">
      <dgm:prSet presAssocID="{9FE42D1D-0DD5-2D4B-B948-7CFB85200D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E100C-79EC-5D49-97C6-B76EBBE6B135}" type="pres">
      <dgm:prSet presAssocID="{C7E945B5-C1EB-214C-8F94-34072D371D4C}" presName="sibTrans" presStyleCnt="0"/>
      <dgm:spPr/>
    </dgm:pt>
    <dgm:pt modelId="{313E1C58-E4BA-DE4E-B1C4-787692AB428D}" type="pres">
      <dgm:prSet presAssocID="{109C0DEC-7894-7E4A-9740-9F51321283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4036F-A164-2E4E-AD5B-1FF70EC430F5}" type="pres">
      <dgm:prSet presAssocID="{921E196B-FD25-0347-B8AF-8F57658A15C9}" presName="sibTrans" presStyleCnt="0"/>
      <dgm:spPr/>
    </dgm:pt>
    <dgm:pt modelId="{A1BDC7A0-BAFC-0940-92FB-2E518DACB1EE}" type="pres">
      <dgm:prSet presAssocID="{BC96F1BC-EC13-4B44-B93E-194CE7C78F11}" presName="node" presStyleLbl="node1" presStyleIdx="2" presStyleCnt="3" custLinFactNeighborX="902" custLinFactNeighborY="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8A21F-1B82-9B46-AA49-1F26FCFBBFD6}" srcId="{4D2E8C85-59DD-4A4E-821D-7481FB712071}" destId="{109C0DEC-7894-7E4A-9740-9F51321283E3}" srcOrd="1" destOrd="0" parTransId="{B581E00E-263C-1C49-A9E9-96EE196BBDB1}" sibTransId="{921E196B-FD25-0347-B8AF-8F57658A15C9}"/>
    <dgm:cxn modelId="{A498D18B-6CCE-284D-8816-4D1765F6FAD4}" type="presOf" srcId="{9FE42D1D-0DD5-2D4B-B948-7CFB85200DF9}" destId="{68F5C94F-2DBD-8946-A5FB-EE69D429CE35}" srcOrd="0" destOrd="0" presId="urn:microsoft.com/office/officeart/2005/8/layout/default"/>
    <dgm:cxn modelId="{554BA668-EC32-FE45-93A3-4DE585751E5C}" srcId="{4D2E8C85-59DD-4A4E-821D-7481FB712071}" destId="{BC96F1BC-EC13-4B44-B93E-194CE7C78F11}" srcOrd="2" destOrd="0" parTransId="{4768A398-CD94-E34C-B834-FB73FB3933CE}" sibTransId="{A65DDE6F-882B-EA45-B3D8-A36426A04E24}"/>
    <dgm:cxn modelId="{D8BDE861-D1CF-BC4F-9EF8-232C8F8ABC42}" type="presOf" srcId="{109C0DEC-7894-7E4A-9740-9F51321283E3}" destId="{313E1C58-E4BA-DE4E-B1C4-787692AB428D}" srcOrd="0" destOrd="0" presId="urn:microsoft.com/office/officeart/2005/8/layout/default"/>
    <dgm:cxn modelId="{96FCA1B7-6815-DA45-931D-7EA83328243A}" type="presOf" srcId="{4D2E8C85-59DD-4A4E-821D-7481FB712071}" destId="{A5FEA3B3-3F0F-194C-B3AE-096553A44C31}" srcOrd="0" destOrd="0" presId="urn:microsoft.com/office/officeart/2005/8/layout/default"/>
    <dgm:cxn modelId="{10B2CE44-B661-514A-B147-23ADF5947455}" type="presOf" srcId="{BC96F1BC-EC13-4B44-B93E-194CE7C78F11}" destId="{A1BDC7A0-BAFC-0940-92FB-2E518DACB1EE}" srcOrd="0" destOrd="0" presId="urn:microsoft.com/office/officeart/2005/8/layout/default"/>
    <dgm:cxn modelId="{ADFC9AC4-FE59-1E46-90BA-F1BDC5B23C30}" srcId="{4D2E8C85-59DD-4A4E-821D-7481FB712071}" destId="{9FE42D1D-0DD5-2D4B-B948-7CFB85200DF9}" srcOrd="0" destOrd="0" parTransId="{BE2E224C-1323-6949-A466-7151A92403B2}" sibTransId="{C7E945B5-C1EB-214C-8F94-34072D371D4C}"/>
    <dgm:cxn modelId="{D8FBAAE6-04B1-0344-9D1D-FCC74BEF96A4}" type="presParOf" srcId="{A5FEA3B3-3F0F-194C-B3AE-096553A44C31}" destId="{68F5C94F-2DBD-8946-A5FB-EE69D429CE35}" srcOrd="0" destOrd="0" presId="urn:microsoft.com/office/officeart/2005/8/layout/default"/>
    <dgm:cxn modelId="{FE446E92-4AA6-A040-AFA2-B35ED43DDAE2}" type="presParOf" srcId="{A5FEA3B3-3F0F-194C-B3AE-096553A44C31}" destId="{87EE100C-79EC-5D49-97C6-B76EBBE6B135}" srcOrd="1" destOrd="0" presId="urn:microsoft.com/office/officeart/2005/8/layout/default"/>
    <dgm:cxn modelId="{E1B6A863-3AAB-9142-BE23-D251C00F985D}" type="presParOf" srcId="{A5FEA3B3-3F0F-194C-B3AE-096553A44C31}" destId="{313E1C58-E4BA-DE4E-B1C4-787692AB428D}" srcOrd="2" destOrd="0" presId="urn:microsoft.com/office/officeart/2005/8/layout/default"/>
    <dgm:cxn modelId="{4E38720C-D7CE-2942-8284-5B5C597B9A49}" type="presParOf" srcId="{A5FEA3B3-3F0F-194C-B3AE-096553A44C31}" destId="{5524036F-A164-2E4E-AD5B-1FF70EC430F5}" srcOrd="3" destOrd="0" presId="urn:microsoft.com/office/officeart/2005/8/layout/default"/>
    <dgm:cxn modelId="{EA1CA508-AF75-3B48-8AEC-309CB3B793B8}" type="presParOf" srcId="{A5FEA3B3-3F0F-194C-B3AE-096553A44C31}" destId="{A1BDC7A0-BAFC-0940-92FB-2E518DACB1E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5C94F-2DBD-8946-A5FB-EE69D429CE3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10000"/>
                <a:satMod val="13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/>
            <a:t>الأقواس </a:t>
          </a:r>
          <a:r>
            <a:rPr lang="ar-SA" sz="8800" b="1" kern="1200" dirty="0" smtClean="0">
              <a:solidFill>
                <a:srgbClr val="FF0000"/>
              </a:solidFill>
            </a:rPr>
            <a:t>()</a:t>
          </a:r>
          <a:endParaRPr lang="en-US" sz="8800" b="1" kern="1200" dirty="0">
            <a:solidFill>
              <a:srgbClr val="FF0000"/>
            </a:solidFill>
          </a:endParaRPr>
        </a:p>
      </dsp:txBody>
      <dsp:txXfrm>
        <a:off x="744" y="145603"/>
        <a:ext cx="2902148" cy="1741289"/>
      </dsp:txXfrm>
    </dsp:sp>
    <dsp:sp modelId="{313E1C58-E4BA-DE4E-B1C4-787692AB428D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20000"/>
                <a:shade val="10000"/>
                <a:satMod val="130000"/>
              </a:schemeClr>
              <a:schemeClr val="accent1">
                <a:alpha val="90000"/>
                <a:hueOff val="0"/>
                <a:satOff val="0"/>
                <a:lumOff val="0"/>
                <a:alphaOff val="-20000"/>
                <a:satMod val="275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النسبة المئوية  </a:t>
          </a:r>
          <a:r>
            <a:rPr lang="ar-SA" sz="8800" b="1" kern="1200" dirty="0" smtClean="0">
              <a:solidFill>
                <a:srgbClr val="FF0000"/>
              </a:solidFill>
            </a:rPr>
            <a:t>٪</a:t>
          </a:r>
        </a:p>
      </dsp:txBody>
      <dsp:txXfrm>
        <a:off x="3193107" y="145603"/>
        <a:ext cx="2902148" cy="1741289"/>
      </dsp:txXfrm>
    </dsp:sp>
    <dsp:sp modelId="{A1BDC7A0-BAFC-0940-92FB-2E518DACB1EE}">
      <dsp:nvSpPr>
        <dsp:cNvPr id="0" name=""/>
        <dsp:cNvSpPr/>
      </dsp:nvSpPr>
      <dsp:spPr>
        <a:xfrm>
          <a:off x="1623103" y="2177891"/>
          <a:ext cx="2902148" cy="174128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40000"/>
                <a:shade val="10000"/>
                <a:satMod val="130000"/>
              </a:schemeClr>
              <a:schemeClr val="accent1">
                <a:alpha val="90000"/>
                <a:hueOff val="0"/>
                <a:satOff val="0"/>
                <a:lumOff val="0"/>
                <a:alphaOff val="-40000"/>
                <a:satMod val="275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الأس </a:t>
          </a:r>
          <a:r>
            <a:rPr lang="ar-SA" sz="11500" b="1" kern="1200" dirty="0" smtClean="0">
              <a:solidFill>
                <a:srgbClr val="FF0000"/>
              </a:solidFill>
            </a:rPr>
            <a:t>^</a:t>
          </a:r>
          <a:endParaRPr lang="en-US" sz="11500" b="1" kern="1200" dirty="0">
            <a:solidFill>
              <a:srgbClr val="FF0000"/>
            </a:solidFill>
          </a:endParaRPr>
        </a:p>
      </dsp:txBody>
      <dsp:txXfrm>
        <a:off x="1623103" y="2177891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3DB82D-3A77-2F4A-A0D8-917FAB0CB07A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2602087-2573-8644-BE75-E7551DFD4F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%D8%A7%D9%84%D8%B5%D9%8A%D8%BA%20%D8%A7%D9%84%D8%B1%D9%8A%D8%A7%D8%B6%D9%8A%D8%A9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5222"/>
            <a:ext cx="3902709" cy="4002778"/>
          </a:xfrm>
          <a:prstGeom prst="rect">
            <a:avLst/>
          </a:prstGeom>
        </p:spPr>
      </p:pic>
      <p:sp>
        <p:nvSpPr>
          <p:cNvPr id="5" name="Oval Callout 4">
            <a:hlinkClick r:id="rId3" action="ppaction://hlinkfile"/>
          </p:cNvPr>
          <p:cNvSpPr/>
          <p:nvPr/>
        </p:nvSpPr>
        <p:spPr>
          <a:xfrm>
            <a:off x="1879600" y="977900"/>
            <a:ext cx="3568700" cy="1968500"/>
          </a:xfrm>
          <a:prstGeom prst="wedgeEllipseCallout">
            <a:avLst>
              <a:gd name="adj1" fmla="val -32577"/>
              <a:gd name="adj2" fmla="val 657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ساعدوني في حل المسألة </a:t>
            </a:r>
            <a:endParaRPr lang="en-US" sz="36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3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 smtClean="0"/>
              <a:t>ماذا اتعلم!!</a:t>
            </a:r>
            <a:endParaRPr lang="ar-OM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OM" dirty="0" smtClean="0"/>
              <a:t>حساب العمر من مقاس الحذاء</a:t>
            </a:r>
          </a:p>
          <a:p>
            <a:pPr algn="r" rtl="1"/>
            <a:r>
              <a:rPr lang="ar-OM" dirty="0" smtClean="0"/>
              <a:t>اهم العلامات المستخدمة في العمليات الحسابية</a:t>
            </a:r>
          </a:p>
          <a:p>
            <a:pPr algn="r" rtl="1"/>
            <a:r>
              <a:rPr lang="ar-OM" dirty="0" smtClean="0"/>
              <a:t>ادخال عدة عوامل حسابية</a:t>
            </a:r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18270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74" y="79468"/>
            <a:ext cx="7612063" cy="1417638"/>
          </a:xfrm>
        </p:spPr>
        <p:txBody>
          <a:bodyPr/>
          <a:lstStyle/>
          <a:p>
            <a:r>
              <a:rPr lang="ar-SA" b="1" dirty="0" smtClean="0">
                <a:solidFill>
                  <a:srgbClr val="008000"/>
                </a:solidFill>
              </a:rPr>
              <a:t>نشاط: </a:t>
            </a:r>
            <a:r>
              <a:rPr lang="ar-SA" b="1" dirty="0" smtClean="0"/>
              <a:t>اعرف عمرك من مقاس حذائك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68"/>
            <a:ext cx="2136634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dirty="0" smtClean="0"/>
              <a:t>نشاط فردي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441372"/>
              </p:ext>
            </p:extLst>
          </p:nvPr>
        </p:nvGraphicFramePr>
        <p:xfrm>
          <a:off x="765173" y="3155830"/>
          <a:ext cx="7612064" cy="2374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016"/>
                <a:gridCol w="1903016"/>
                <a:gridCol w="1903016"/>
                <a:gridCol w="19030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8000"/>
                          </a:solidFill>
                        </a:rPr>
                        <a:t>العمر</a:t>
                      </a:r>
                      <a:endParaRPr lang="en-US" sz="32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8000"/>
                          </a:solidFill>
                        </a:rPr>
                        <a:t>سنة الميلاد</a:t>
                      </a:r>
                      <a:endParaRPr lang="en-US" sz="32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8000"/>
                          </a:solidFill>
                        </a:rPr>
                        <a:t>مقاس الحذاء</a:t>
                      </a:r>
                      <a:endParaRPr lang="en-US" sz="32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>
                          <a:solidFill>
                            <a:srgbClr val="008000"/>
                          </a:solidFill>
                        </a:rPr>
                        <a:t>الاسم</a:t>
                      </a:r>
                      <a:endParaRPr lang="en-US" sz="32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897467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897467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3886" y="1835953"/>
            <a:ext cx="694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</a:rPr>
              <a:t>هيا معا لنفتح برنامج الاكسل ونصمم الجدول الاتي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17" y="79468"/>
            <a:ext cx="7612063" cy="1417638"/>
          </a:xfrm>
        </p:spPr>
        <p:txBody>
          <a:bodyPr/>
          <a:lstStyle/>
          <a:p>
            <a:r>
              <a:rPr lang="ar-SA" dirty="0" smtClean="0"/>
              <a:t>اهم العلامات المستخدمة في العمليات الحسابية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2785"/>
            <a:ext cx="2038477" cy="141763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23261385"/>
              </p:ext>
            </p:extLst>
          </p:nvPr>
        </p:nvGraphicFramePr>
        <p:xfrm>
          <a:off x="1510907" y="17374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Multiply 8"/>
          <p:cNvSpPr/>
          <p:nvPr/>
        </p:nvSpPr>
        <p:spPr>
          <a:xfrm>
            <a:off x="7246570" y="4294842"/>
            <a:ext cx="903434" cy="1270122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sp>
        <p:nvSpPr>
          <p:cNvPr id="10" name="Division 9"/>
          <p:cNvSpPr/>
          <p:nvPr/>
        </p:nvSpPr>
        <p:spPr>
          <a:xfrm>
            <a:off x="6507074" y="5801444"/>
            <a:ext cx="1099833" cy="838018"/>
          </a:xfrm>
          <a:prstGeom prst="mathDivid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615383" y="4484313"/>
            <a:ext cx="1021274" cy="878087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1510907" y="5656622"/>
            <a:ext cx="950624" cy="759454"/>
          </a:xfrm>
          <a:prstGeom prst="mathMin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79468"/>
            <a:ext cx="7612063" cy="1417638"/>
          </a:xfrm>
        </p:spPr>
        <p:txBody>
          <a:bodyPr/>
          <a:lstStyle/>
          <a:p>
            <a:r>
              <a:rPr lang="ar-SA" sz="5400" b="1" dirty="0" smtClean="0"/>
              <a:t>ادخل الصيغة التالية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           </a:t>
            </a:r>
          </a:p>
          <a:p>
            <a:pPr marL="0" indent="0">
              <a:buNone/>
            </a:pPr>
            <a:r>
              <a:rPr lang="ar-SA" dirty="0"/>
              <a:t> </a:t>
            </a:r>
            <a:r>
              <a:rPr lang="ar-SA" dirty="0" smtClean="0"/>
              <a:t>        </a:t>
            </a:r>
            <a:r>
              <a:rPr lang="en-US" sz="4400" b="1" dirty="0" smtClean="0"/>
              <a:t>((((B2*5)+50)*20)+1015)-C2</a:t>
            </a:r>
            <a:endParaRPr lang="en-US" b="1" dirty="0"/>
          </a:p>
        </p:txBody>
      </p:sp>
      <p:sp>
        <p:nvSpPr>
          <p:cNvPr id="4" name="Equal 3"/>
          <p:cNvSpPr/>
          <p:nvPr/>
        </p:nvSpPr>
        <p:spPr>
          <a:xfrm>
            <a:off x="504824" y="2813050"/>
            <a:ext cx="901700" cy="673100"/>
          </a:xfrm>
          <a:prstGeom prst="mathEqual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هيا معا يا عباقرة الاكسل لنفكر في التالي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b="1" dirty="0" smtClean="0"/>
              <a:t>كيف يمكنك نسخ الصيغة الرياضية في بقية خلايا حساب العمر ؟؟؟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5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OM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340657"/>
              </p:ext>
            </p:extLst>
          </p:nvPr>
        </p:nvGraphicFramePr>
        <p:xfrm>
          <a:off x="0" y="0"/>
          <a:ext cx="9144000" cy="714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المشاركة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الالتزام بالنظافة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الهدوء والانصات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التعاون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/>
                        <a:t>المتميزات</a:t>
                      </a:r>
                      <a:endParaRPr lang="en-US" sz="4400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/>
                        <a:t>المبدعات</a:t>
                      </a:r>
                      <a:endParaRPr lang="en-US" sz="4400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/>
                        <a:t>الأميرات</a:t>
                      </a:r>
                      <a:endParaRPr lang="en-US" sz="4400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/>
                        <a:t>الجميلات</a:t>
                      </a:r>
                      <a:endParaRPr lang="en-US" sz="4400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/>
                        <a:t>الفراشات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5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4526" y="2754273"/>
            <a:ext cx="5134535" cy="1702160"/>
          </a:xfrm>
        </p:spPr>
        <p:txBody>
          <a:bodyPr>
            <a:noAutofit/>
          </a:bodyPr>
          <a:lstStyle/>
          <a:p>
            <a:r>
              <a:rPr lang="x-none" sz="7200" dirty="0" smtClean="0"/>
              <a:t>الصيغ الرياضية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717" y="5597371"/>
            <a:ext cx="3309803" cy="1260629"/>
          </a:xfrm>
        </p:spPr>
        <p:txBody>
          <a:bodyPr>
            <a:normAutofit/>
          </a:bodyPr>
          <a:lstStyle/>
          <a:p>
            <a:pPr algn="ctr" rtl="1"/>
            <a:r>
              <a:rPr lang="x-none" sz="2400" b="1" dirty="0" smtClean="0">
                <a:cs typeface="DecoType Naskh" pitchFamily="2" charset="-78"/>
              </a:rPr>
              <a:t>اعداد الاستاذة: منـــار الوهيبيـــة</a:t>
            </a:r>
            <a:endParaRPr lang="en-US" sz="2400" b="1" dirty="0">
              <a:cs typeface="DecoType Naskh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300" y="2489200"/>
            <a:ext cx="4851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6000" dirty="0" smtClean="0"/>
              <a:t>ماذا اتعلم!!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256865"/>
            <a:ext cx="7612064" cy="4182035"/>
          </a:xfrm>
        </p:spPr>
        <p:txBody>
          <a:bodyPr>
            <a:normAutofit/>
          </a:bodyPr>
          <a:lstStyle/>
          <a:p>
            <a:pPr algn="r" rtl="1"/>
            <a:r>
              <a:rPr lang="x-none" sz="4000" b="1" dirty="0" smtClean="0"/>
              <a:t>مفهوم الصيغ الرياضية</a:t>
            </a:r>
          </a:p>
          <a:p>
            <a:pPr algn="r" rtl="1"/>
            <a:r>
              <a:rPr lang="x-none" sz="4000" b="1" dirty="0" smtClean="0"/>
              <a:t>ادخال الصيغ الرياضية</a:t>
            </a:r>
          </a:p>
          <a:p>
            <a:pPr algn="r" rtl="1"/>
            <a:r>
              <a:rPr lang="x-none" sz="4000" b="1" dirty="0" smtClean="0"/>
              <a:t>ادراج مخططات بيانية</a:t>
            </a:r>
          </a:p>
          <a:p>
            <a:pPr marL="0" indent="0" algn="r" rtl="1">
              <a:buNone/>
            </a:pPr>
            <a:endParaRPr lang="x-none" sz="4000" b="1" dirty="0" smtClean="0"/>
          </a:p>
          <a:p>
            <a:pPr algn="r" rtl="1"/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79468"/>
            <a:ext cx="2387600" cy="1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937" y="108136"/>
            <a:ext cx="7612063" cy="1417638"/>
          </a:xfrm>
        </p:spPr>
        <p:txBody>
          <a:bodyPr/>
          <a:lstStyle/>
          <a:p>
            <a:r>
              <a:rPr lang="x-none" dirty="0" smtClean="0"/>
              <a:t>الصيغة الرياضية </a:t>
            </a:r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68" y="1640074"/>
            <a:ext cx="7612064" cy="418203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x-none" sz="4000" b="1" dirty="0" smtClean="0"/>
              <a:t>معادلة تعمل على :</a:t>
            </a:r>
          </a:p>
          <a:p>
            <a:pPr marL="0" indent="0" algn="r">
              <a:buNone/>
            </a:pPr>
            <a:r>
              <a:rPr lang="x-none" sz="4000" b="1" dirty="0"/>
              <a:t>	</a:t>
            </a:r>
            <a:r>
              <a:rPr lang="x-none" sz="4000" b="1" dirty="0" smtClean="0"/>
              <a:t>            اجراء عمليات حسابية </a:t>
            </a:r>
          </a:p>
          <a:p>
            <a:pPr marL="0" indent="0" algn="r">
              <a:buNone/>
            </a:pPr>
            <a:r>
              <a:rPr lang="x-none" sz="4000" b="1" dirty="0" smtClean="0"/>
              <a:t>تتكون من:</a:t>
            </a:r>
          </a:p>
          <a:p>
            <a:pPr marL="0" indent="0" algn="r">
              <a:buNone/>
            </a:pPr>
            <a:r>
              <a:rPr lang="x-none" sz="3200" b="1" dirty="0"/>
              <a:t>	</a:t>
            </a:r>
            <a:endParaRPr lang="x-none" sz="3200" b="1" dirty="0" smtClean="0"/>
          </a:p>
          <a:p>
            <a:pPr marL="0" indent="0" algn="r">
              <a:buNone/>
            </a:pPr>
            <a:r>
              <a:rPr lang="x-none" sz="3200" b="1" dirty="0"/>
              <a:t>	</a:t>
            </a:r>
            <a:r>
              <a:rPr lang="x-none" sz="3200" b="1" dirty="0" smtClean="0"/>
              <a:t>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79468"/>
            <a:ext cx="2387600" cy="1660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7234">
            <a:off x="6738660" y="4404233"/>
            <a:ext cx="1485900" cy="2174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268" y="4508500"/>
            <a:ext cx="2306696" cy="19318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1257" y="4738914"/>
            <a:ext cx="1206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او</a:t>
            </a:r>
            <a:endParaRPr lang="x-none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5552" y="4851399"/>
            <a:ext cx="12063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او</a:t>
            </a:r>
            <a:endParaRPr lang="x-none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" name="Picture 18" descr="download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1"/>
          <a:stretch/>
        </p:blipFill>
        <p:spPr>
          <a:xfrm>
            <a:off x="290338" y="4409170"/>
            <a:ext cx="2483195" cy="20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6600" dirty="0" smtClean="0"/>
              <a:t>نشاط جماعي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x-none" sz="3200" b="1" dirty="0" smtClean="0"/>
              <a:t>ابحث عن اشكال مستطيلة او مربعة في الفصل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x-none" sz="3200" b="1" dirty="0" smtClean="0"/>
              <a:t>خذ قياسات الشكل باستخدام المسطرة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x-none" sz="3200" b="1" dirty="0" smtClean="0"/>
              <a:t>احسب مساحة الشكل</a:t>
            </a:r>
            <a:endParaRPr lang="x-none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6600" dirty="0" smtClean="0"/>
              <a:t>نشاط فردي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Excel</a:t>
            </a:r>
            <a:r>
              <a:rPr lang="x-none" sz="3600" b="1" dirty="0" smtClean="0"/>
              <a:t>افتح مصنف في برنامج </a:t>
            </a:r>
            <a:endParaRPr lang="en-US" sz="3600" b="1" dirty="0" smtClean="0"/>
          </a:p>
          <a:p>
            <a:pPr marL="0" indent="0" algn="r" rtl="1">
              <a:buNone/>
            </a:pPr>
            <a:r>
              <a:rPr lang="x-none" sz="3600" b="1" dirty="0" smtClean="0"/>
              <a:t>صمم جدول بنفس الجدول الموجود في ورقة النشاط الجماعي</a:t>
            </a:r>
          </a:p>
          <a:p>
            <a:pPr marL="0" indent="0" algn="r" rtl="1">
              <a:buNone/>
            </a:pPr>
            <a:r>
              <a:rPr lang="x-none" sz="3600" b="1" dirty="0" smtClean="0"/>
              <a:t>قم بتنسيق الجدول </a:t>
            </a:r>
          </a:p>
          <a:p>
            <a:pPr marL="742950" indent="-742950" algn="r" rtl="1">
              <a:buFont typeface="+mj-lt"/>
              <a:buAutoNum type="arabicPeriod"/>
            </a:pPr>
            <a:endParaRPr lang="en-US" sz="3600" b="1" dirty="0" smtClean="0"/>
          </a:p>
          <a:p>
            <a:pPr marL="742950" indent="-742950" algn="r" rtl="1">
              <a:buFont typeface="+mj-lt"/>
              <a:buAutoNum type="arabicPeriod"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937" y="181068"/>
            <a:ext cx="7612063" cy="1417638"/>
          </a:xfrm>
        </p:spPr>
        <p:txBody>
          <a:bodyPr/>
          <a:lstStyle/>
          <a:p>
            <a:r>
              <a:rPr lang="x-none" dirty="0" smtClean="0"/>
              <a:t>حساب مساحة المستطيل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875052"/>
              </p:ext>
            </p:extLst>
          </p:nvPr>
        </p:nvGraphicFramePr>
        <p:xfrm>
          <a:off x="765175" y="2514600"/>
          <a:ext cx="761206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32"/>
                <a:gridCol w="3806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sz="3200" dirty="0" smtClean="0">
                          <a:solidFill>
                            <a:srgbClr val="008000"/>
                          </a:solidFill>
                        </a:rPr>
                        <a:t>حساب مساحة المستطيل</a:t>
                      </a:r>
                      <a:endParaRPr lang="en-US" sz="32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 smtClean="0"/>
                        <a:t>الطول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 smtClean="0"/>
                        <a:t>العرض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 smtClean="0"/>
                        <a:t>المساحة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1937" y="5200134"/>
            <a:ext cx="6467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4800" b="1" dirty="0" smtClean="0">
                <a:solidFill>
                  <a:schemeClr val="bg1"/>
                </a:solidFill>
              </a:rPr>
              <a:t>مساحة المستطيل = الطول * العرض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حساب مساحة المربع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443222"/>
              </p:ext>
            </p:extLst>
          </p:nvPr>
        </p:nvGraphicFramePr>
        <p:xfrm>
          <a:off x="765175" y="2514600"/>
          <a:ext cx="761206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32"/>
                <a:gridCol w="3806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sz="3200" dirty="0" smtClean="0">
                          <a:solidFill>
                            <a:srgbClr val="008000"/>
                          </a:solidFill>
                        </a:rPr>
                        <a:t>حساب مساحة المربع</a:t>
                      </a:r>
                      <a:endParaRPr lang="en-US" sz="32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2800" dirty="0" smtClean="0"/>
                        <a:t>طول الضلع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2800" dirty="0" smtClean="0"/>
                        <a:t>طول الضلع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 smtClean="0"/>
                        <a:t>المساحة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5174" y="5054991"/>
            <a:ext cx="7417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x-none" sz="4800" b="1" dirty="0" smtClean="0">
                <a:solidFill>
                  <a:schemeClr val="bg1"/>
                </a:solidFill>
              </a:rPr>
              <a:t>مساحة المربع = طول الضلع * نفسه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74" y="82736"/>
            <a:ext cx="7612063" cy="1417638"/>
          </a:xfrm>
        </p:spPr>
        <p:txBody>
          <a:bodyPr/>
          <a:lstStyle/>
          <a:p>
            <a:r>
              <a:rPr lang="x-none" b="1" dirty="0" smtClean="0"/>
              <a:t>ادخال الصيغة الرياضية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x-none" sz="4000" b="1" dirty="0" smtClean="0"/>
              <a:t>تبدأ الصيغة الرياضية دائما بعلامة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9468"/>
            <a:ext cx="2387600" cy="1660432"/>
          </a:xfrm>
          <a:prstGeom prst="rect">
            <a:avLst/>
          </a:prstGeom>
        </p:spPr>
      </p:pic>
      <p:sp>
        <p:nvSpPr>
          <p:cNvPr id="5" name="Equal 4"/>
          <p:cNvSpPr/>
          <p:nvPr/>
        </p:nvSpPr>
        <p:spPr>
          <a:xfrm>
            <a:off x="1447800" y="2172446"/>
            <a:ext cx="1104900" cy="596154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283</TotalTime>
  <Words>210</Words>
  <Application>Microsoft Office PowerPoint</Application>
  <PresentationFormat>عرض على الشاشة (3:4)‏</PresentationFormat>
  <Paragraphs>66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Habitat</vt:lpstr>
      <vt:lpstr>عرض تقديمي في PowerPoint</vt:lpstr>
      <vt:lpstr>الصيغ الرياضية</vt:lpstr>
      <vt:lpstr>ماذا اتعلم!!</vt:lpstr>
      <vt:lpstr>الصيغة الرياضية Formula</vt:lpstr>
      <vt:lpstr>نشاط جماعي</vt:lpstr>
      <vt:lpstr>نشاط فردي</vt:lpstr>
      <vt:lpstr>حساب مساحة المستطيل</vt:lpstr>
      <vt:lpstr>حساب مساحة المربع</vt:lpstr>
      <vt:lpstr>ادخال الصيغة الرياضية</vt:lpstr>
      <vt:lpstr>ماذا اتعلم!!</vt:lpstr>
      <vt:lpstr>نشاط: اعرف عمرك من مقاس حذائك</vt:lpstr>
      <vt:lpstr>نشاط فردي</vt:lpstr>
      <vt:lpstr>اهم العلامات المستخدمة في العمليات الحسابية</vt:lpstr>
      <vt:lpstr>ادخل الصيغة التالية</vt:lpstr>
      <vt:lpstr>هيا معا يا عباقرة الاكسل لنفكر في التالي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الصيغ الرياضية</dc:title>
  <dc:creator>Maram Dawood</dc:creator>
  <cp:lastModifiedBy>lenovo01</cp:lastModifiedBy>
  <cp:revision>21</cp:revision>
  <dcterms:created xsi:type="dcterms:W3CDTF">2015-04-14T19:06:16Z</dcterms:created>
  <dcterms:modified xsi:type="dcterms:W3CDTF">2015-04-27T08:32:35Z</dcterms:modified>
</cp:coreProperties>
</file>